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Lst>
  <p:sldSz cy="6858000" cx="9144000"/>
  <p:notesSz cx="7315200" cy="9601200"/>
  <p:embeddedFontLst>
    <p:embeddedFont>
      <p:font typeface="Proxima Nova"/>
      <p:regular r:id="rId146"/>
      <p:bold r:id="rId147"/>
      <p:italic r:id="rId148"/>
      <p:boldItalic r:id="rId149"/>
    </p:embeddedFont>
    <p:embeddedFont>
      <p:font typeface="Roboto"/>
      <p:regular r:id="rId150"/>
      <p:bold r:id="rId151"/>
      <p:italic r:id="rId152"/>
      <p:boldItalic r:id="rId153"/>
    </p:embeddedFont>
    <p:embeddedFont>
      <p:font typeface="Roboto Mono"/>
      <p:regular r:id="rId154"/>
      <p:bold r:id="rId155"/>
      <p:italic r:id="rId156"/>
      <p:boldItalic r:id="rId1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6">
          <p15:clr>
            <a:srgbClr val="A4A3A4"/>
          </p15:clr>
        </p15:guide>
        <p15:guide id="2" pos="2160">
          <p15:clr>
            <a:srgbClr val="A4A3A4"/>
          </p15:clr>
        </p15:guide>
        <p15:guide id="3" orient="horz" pos="3125">
          <p15:clr>
            <a:srgbClr val="000000"/>
          </p15:clr>
        </p15:guide>
        <p15:guide id="4"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D33288B-E7A7-478C-9ABC-67B0CC484273}">
  <a:tblStyle styleId="{7D33288B-E7A7-478C-9ABC-67B0CC484273}"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19B18B3-D510-4498-AAC4-FB167E4BAEBE}"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5E6"/>
          </a:solidFill>
        </a:fill>
      </a:tcStyle>
    </a:wholeTbl>
    <a:band1H>
      <a:tcTxStyle b="off" i="off"/>
      <a:tcStyle>
        <a:fill>
          <a:solidFill>
            <a:srgbClr val="DCEACA"/>
          </a:solidFill>
        </a:fill>
      </a:tcStyle>
    </a:band1H>
    <a:band2H>
      <a:tcTxStyle b="off" i="off"/>
    </a:band2H>
    <a:band1V>
      <a:tcTxStyle b="off" i="off"/>
      <a:tcStyle>
        <a:fill>
          <a:solidFill>
            <a:srgbClr val="DCE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6" orient="horz"/>
        <p:guide pos="2160"/>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Roboto-regular.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ProximaNova-boldItalic.fntdata"/><Relationship Id="rId4" Type="http://schemas.openxmlformats.org/officeDocument/2006/relationships/tableStyles" Target="tableStyles.xml"/><Relationship Id="rId148" Type="http://schemas.openxmlformats.org/officeDocument/2006/relationships/font" Target="fonts/ProximaNova-italic.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ProximaNova-bold.fntdata"/><Relationship Id="rId6" Type="http://schemas.openxmlformats.org/officeDocument/2006/relationships/slideMaster" Target="slideMasters/slideMaster2.xml"/><Relationship Id="rId146" Type="http://schemas.openxmlformats.org/officeDocument/2006/relationships/font" Target="fonts/ProximaNova-regular.fntdata"/><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font" Target="fonts/RobotoMono-regular.fntdata"/><Relationship Id="rId58" Type="http://schemas.openxmlformats.org/officeDocument/2006/relationships/slide" Target="slides/slide51.xml"/><Relationship Id="rId153" Type="http://schemas.openxmlformats.org/officeDocument/2006/relationships/font" Target="fonts/Roboto-boldItalic.fntdata"/><Relationship Id="rId152" Type="http://schemas.openxmlformats.org/officeDocument/2006/relationships/font" Target="fonts/Roboto-italic.fntdata"/><Relationship Id="rId151" Type="http://schemas.openxmlformats.org/officeDocument/2006/relationships/font" Target="fonts/Roboto-bold.fntdata"/><Relationship Id="rId157" Type="http://schemas.openxmlformats.org/officeDocument/2006/relationships/font" Target="fonts/RobotoMono-boldItalic.fntdata"/><Relationship Id="rId156" Type="http://schemas.openxmlformats.org/officeDocument/2006/relationships/font" Target="fonts/RobotoMono-italic.fntdata"/><Relationship Id="rId155" Type="http://schemas.openxmlformats.org/officeDocument/2006/relationships/font" Target="fonts/RobotoMon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asks/administer-cluster/manage-resources/quota-memory-cpu-namespace/"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tymonline.com/index.php?term=cybernetic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0" Type="http://schemas.openxmlformats.org/officeDocument/2006/relationships/hyperlink" Target="https://kubernetes.io/docs/concepts/workloads/controllers/statefulset/" TargetMode="External"/><Relationship Id="rId22" Type="http://schemas.openxmlformats.org/officeDocument/2006/relationships/hyperlink" Target="https://kubernetes.io/docs/concepts/workloads/controllers/daemonset/" TargetMode="External"/><Relationship Id="rId21" Type="http://schemas.openxmlformats.org/officeDocument/2006/relationships/hyperlink" Target="https://kubernetes.io/docs/concepts/workloads/controllers/daemonset/" TargetMode="External"/><Relationship Id="rId24" Type="http://schemas.openxmlformats.org/officeDocument/2006/relationships/hyperlink" Target="https://kubernetes.io/docs/concepts/workloads/controllers/jobs-run-to-completion/" TargetMode="External"/><Relationship Id="rId23" Type="http://schemas.openxmlformats.org/officeDocument/2006/relationships/hyperlink" Target="https://kubernetes.io/docs/concepts/workloads/controllers/jobs-run-to-completion/" TargetMode="External"/><Relationship Id="rId1" Type="http://schemas.openxmlformats.org/officeDocument/2006/relationships/notesMaster" Target="../notesMasters/notesMaster1.xml"/><Relationship Id="rId2" Type="http://schemas.openxmlformats.org/officeDocument/2006/relationships/hyperlink" Target="https://kubernetes.io/docs/admin/kube-apiserver/" TargetMode="External"/><Relationship Id="rId3" Type="http://schemas.openxmlformats.org/officeDocument/2006/relationships/hyperlink" Target="https://kubernetes.io/docs/admin/kube-controller-manager/" TargetMode="External"/><Relationship Id="rId4" Type="http://schemas.openxmlformats.org/officeDocument/2006/relationships/hyperlink" Target="https://kubernetes.io/docs/admin/kube-scheduler/" TargetMode="External"/><Relationship Id="rId9" Type="http://schemas.openxmlformats.org/officeDocument/2006/relationships/hyperlink" Target="https://kubernetes.io/docs/concepts/services-networking/service/" TargetMode="External"/><Relationship Id="rId25"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admin/kubelet/" TargetMode="External"/><Relationship Id="rId6" Type="http://schemas.openxmlformats.org/officeDocument/2006/relationships/hyperlink" Target="https://kubernetes.io/docs/admin/kube-proxy/" TargetMode="External"/><Relationship Id="rId7" Type="http://schemas.openxmlformats.org/officeDocument/2006/relationships/hyperlink" Target="https://kubernetes.io/docs/concepts/workloads/pods/pod-overview/" TargetMode="External"/><Relationship Id="rId8" Type="http://schemas.openxmlformats.org/officeDocument/2006/relationships/hyperlink" Target="https://kubernetes.io/docs/concepts/workloads/pods/pod-overview/" TargetMode="External"/><Relationship Id="rId11" Type="http://schemas.openxmlformats.org/officeDocument/2006/relationships/hyperlink" Target="https://kubernetes.io/docs/concepts/storage/volumes/" TargetMode="External"/><Relationship Id="rId10" Type="http://schemas.openxmlformats.org/officeDocument/2006/relationships/hyperlink" Target="https://kubernetes.io/docs/concepts/services-networking/service/" TargetMode="External"/><Relationship Id="rId13" Type="http://schemas.openxmlformats.org/officeDocument/2006/relationships/hyperlink" Target="https://kubernetes.io/docs/concepts/overview/working-with-objects/namespaces/" TargetMode="External"/><Relationship Id="rId12" Type="http://schemas.openxmlformats.org/officeDocument/2006/relationships/hyperlink" Target="https://kubernetes.io/docs/concepts/storage/volumes/" TargetMode="External"/><Relationship Id="rId15" Type="http://schemas.openxmlformats.org/officeDocument/2006/relationships/hyperlink" Target="https://kubernetes.io/docs/concepts/workloads/controllers/replicaset/" TargetMode="External"/><Relationship Id="rId14" Type="http://schemas.openxmlformats.org/officeDocument/2006/relationships/hyperlink" Target="https://kubernetes.io/docs/concepts/overview/working-with-objects/namespaces/" TargetMode="External"/><Relationship Id="rId17" Type="http://schemas.openxmlformats.org/officeDocument/2006/relationships/hyperlink" Target="https://kubernetes.io/docs/concepts/workloads/controllers/deployment/" TargetMode="External"/><Relationship Id="rId16" Type="http://schemas.openxmlformats.org/officeDocument/2006/relationships/hyperlink" Target="https://kubernetes.io/docs/concepts/workloads/controllers/replicaset/" TargetMode="External"/><Relationship Id="rId19" Type="http://schemas.openxmlformats.org/officeDocument/2006/relationships/hyperlink" Target="https://kubernetes.io/docs/concepts/workloads/controllers/statefulset/" TargetMode="External"/><Relationship Id="rId18" Type="http://schemas.openxmlformats.org/officeDocument/2006/relationships/hyperlink" Target="https://kubernetes.io/docs/concepts/workloads/controllers/deployment/"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23creating-a-deploymen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5543694/kubernetes-cluster-on-aws-with-kops-nodeport-service-unavailable/45561848#45561848" TargetMode="External"/><Relationship Id="rId3" Type="http://schemas.openxmlformats.org/officeDocument/2006/relationships/hyperlink" Target="http://34.222.12.167:32083/" TargetMode="External"/><Relationship Id="rId4" Type="http://schemas.openxmlformats.org/officeDocument/2006/relationships/hyperlink" Target="https://stackoverflow.com/questions/45543694/kubernetes-cluster-on-aws-with-kops-nodeport-service-unavailable/45561848#45561848"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itnami-perspectives/imperative-declarative-and-a-few-kubectl-tricks-9d6deabdde"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f3b2c5dcf_0_23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76" name="Google Shape;276;g3f3b2c5dcf_0_23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4289e4c8ae_0_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4289e4c8ae_0_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289e4c8ae_0_1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4289e4c8ae_0_1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289e4c8ae_0_18: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4289e4c8ae_0_18: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40376ed21b85fcd2_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40376ed21b85fcd2_5: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p9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99:notes"/>
          <p:cNvSpPr txBox="1"/>
          <p:nvPr/>
        </p:nvSpPr>
        <p:spPr>
          <a:xfrm>
            <a:off x="657013" y="4773881"/>
            <a:ext cx="6072971" cy="119940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Print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logme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Stream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–f logme</a:t>
            </a:r>
            <a:endParaRPr b="0" i="0" sz="1200" u="none" cap="none" strike="noStrike">
              <a:solidFill>
                <a:schemeClr val="dk1"/>
              </a:solidFill>
              <a:latin typeface="Calibri"/>
              <a:ea typeface="Calibri"/>
              <a:cs typeface="Calibri"/>
              <a:sym typeface="Calibri"/>
            </a:endParaRPr>
          </a:p>
        </p:txBody>
      </p:sp>
      <p:sp>
        <p:nvSpPr>
          <p:cNvPr id="965" name="Google Shape;965;p9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p10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p101:notes"/>
          <p:cNvSpPr txBox="1"/>
          <p:nvPr/>
        </p:nvSpPr>
        <p:spPr>
          <a:xfrm>
            <a:off x="123463" y="4710502"/>
            <a:ext cx="6975676" cy="48075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Create a loging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1. kubectl create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the last few lines of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2. kubectl logs --tail=5 logme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a stream of the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3. kubectl logs -f --since=10s logme -c gen</a:t>
            </a:r>
            <a:endParaRPr b="0" i="0" sz="1400" u="none" cap="none" strike="noStrike">
              <a:solidFill>
                <a:srgbClr val="000000"/>
              </a:solidFill>
              <a:latin typeface="Arial"/>
              <a:ea typeface="Arial"/>
              <a:cs typeface="Arial"/>
              <a:sym typeface="Arial"/>
            </a:endParaRPr>
          </a:p>
          <a:p>
            <a:pPr indent="-175867" lvl="0" marL="239367"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4. kubectl delete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launch a container that performs an action and then exits. Give it a minute or so to close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5. kubectl create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output the logs of this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6. kubectl logs -p oneshot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7. kubectl delete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http://kubernetesbyexample.com/logging/</a:t>
            </a:r>
            <a:endParaRPr b="0" i="0" sz="1400" u="none" cap="none" strike="noStrike">
              <a:solidFill>
                <a:srgbClr val="000000"/>
              </a:solidFill>
              <a:latin typeface="Arial"/>
              <a:ea typeface="Arial"/>
              <a:cs typeface="Arial"/>
              <a:sym typeface="Arial"/>
            </a:endParaRPr>
          </a:p>
        </p:txBody>
      </p:sp>
      <p:sp>
        <p:nvSpPr>
          <p:cNvPr id="973" name="Google Shape;973;p10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Clr>
                <a:schemeClr val="dk1"/>
              </a:buClr>
              <a:buSzPts val="1100"/>
              <a:buFont typeface="Arial"/>
              <a:buNone/>
            </a:pPr>
            <a:r>
              <a:rPr lang="en-US" sz="1000">
                <a:solidFill>
                  <a:srgbClr val="24292E"/>
                </a:solidFill>
                <a:highlight>
                  <a:srgbClr val="F6F8FA"/>
                </a:highlight>
                <a:latin typeface="Consolas"/>
                <a:ea typeface="Consolas"/>
                <a:cs typeface="Consolas"/>
                <a:sym typeface="Consolas"/>
              </a:rPr>
              <a:t>kubectl create -f https://raw.githubusercontent.com/mhausenblas/kbe/master/specs/logging/pod.yaml</a:t>
            </a:r>
            <a:endParaRPr sz="1000">
              <a:solidFill>
                <a:srgbClr val="24292E"/>
              </a:solidFill>
              <a:highlight>
                <a:srgbClr val="F6F8FA"/>
              </a:highlight>
              <a:latin typeface="Consolas"/>
              <a:ea typeface="Consolas"/>
              <a:cs typeface="Consolas"/>
              <a:sym typeface="Consolas"/>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E"/>
                </a:solidFill>
              </a:rPr>
              <a:t>Grab the last few lines of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--tail=5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0"/>
              </a:spcAft>
              <a:buClr>
                <a:schemeClr val="dk1"/>
              </a:buClr>
              <a:buSzPts val="1100"/>
              <a:buFont typeface="Arial"/>
              <a:buNone/>
            </a:pPr>
            <a:r>
              <a:rPr lang="en-US" sz="1200">
                <a:solidFill>
                  <a:srgbClr val="24292E"/>
                </a:solidFill>
              </a:rPr>
              <a:t>Grab a stream of the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‐f ‐‐since=10s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1200"/>
              </a:spcAft>
              <a:buNone/>
            </a:pPr>
            <a:r>
              <a:t/>
            </a:r>
            <a:endParaRPr sz="1000">
              <a:solidFill>
                <a:srgbClr val="24292E"/>
              </a:solidFill>
              <a:highlight>
                <a:srgbClr val="F6F8FA"/>
              </a:highlight>
              <a:latin typeface="Consolas"/>
              <a:ea typeface="Consolas"/>
              <a:cs typeface="Consolas"/>
              <a:sym typeface="Consola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p10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100:notes"/>
          <p:cNvSpPr txBox="1"/>
          <p:nvPr/>
        </p:nvSpPr>
        <p:spPr>
          <a:xfrm>
            <a:off x="657014" y="4773881"/>
            <a:ext cx="6001200" cy="3809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2" name="Google Shape;982;p10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40376ed21b85fcd2_4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40376ed21b85fcd2_40: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9" name="Google Shape;989;g40376ed21b85fcd2_4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p1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 name="Google Shape;995;p103:notes"/>
          <p:cNvSpPr txBox="1"/>
          <p:nvPr>
            <p:ph idx="1" type="body"/>
          </p:nvPr>
        </p:nvSpPr>
        <p:spPr>
          <a:xfrm>
            <a:off x="700276" y="4782072"/>
            <a:ext cx="5982300" cy="5261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40376ed21b85fcd2_12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g40376ed21b85fcd2_12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0376ed21b85fcd2_17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2" name="Google Shape;282;g40376ed21b85fcd2_17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daemon creates and manages Docker </a:t>
            </a:r>
            <a:r>
              <a:rPr b="0" i="1" lang="en-US" sz="1200" u="none" cap="none" strike="noStrike">
                <a:solidFill>
                  <a:schemeClr val="dk1"/>
                </a:solidFill>
                <a:latin typeface="Calibri"/>
                <a:ea typeface="Calibri"/>
                <a:cs typeface="Calibri"/>
                <a:sym typeface="Calibri"/>
              </a:rPr>
              <a:t>objects</a:t>
            </a:r>
            <a:r>
              <a:rPr b="0" i="0" lang="en-US" sz="1200" u="none" cap="none" strike="noStrike">
                <a:solidFill>
                  <a:schemeClr val="dk1"/>
                </a:solidFill>
                <a:latin typeface="Calibri"/>
                <a:ea typeface="Calibri"/>
                <a:cs typeface="Calibri"/>
                <a:sym typeface="Calibri"/>
              </a:rPr>
              <a:t>, such as images, containers, networks, and data volumes.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40376ed21b85fcd2_4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40376ed21b85fcd2_4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1" name="Google Shape;1011;g40376ed21b85fcd2_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3f3b2c5dcf_0_81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8" name="Google Shape;1018;g3f3b2c5dcf_0_816: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40376ed21b85fcd2_5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40376ed21b85fcd2_5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28" name="Google Shape;1028;g40376ed21b85fcd2_5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3f3b2c5dcf_0_81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g3f3b2c5dcf_0_81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p10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p104:notes"/>
          <p:cNvSpPr txBox="1"/>
          <p:nvPr/>
        </p:nvSpPr>
        <p:spPr>
          <a:xfrm>
            <a:off x="700276" y="4722700"/>
            <a:ext cx="5982208" cy="54994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1043" name="Google Shape;1043;p10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0376ed21b85fcd2_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1" name="Google Shape;1051;g40376ed21b85fcd2_65: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2" name="Google Shape;1052;g40376ed21b85fcd2_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p10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p10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p10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p107:notes"/>
          <p:cNvSpPr txBox="1"/>
          <p:nvPr/>
        </p:nvSpPr>
        <p:spPr>
          <a:xfrm>
            <a:off x="657013" y="4722858"/>
            <a:ext cx="6133468" cy="449239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Get default namespaces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1068" name="Google Shape;1068;p10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show the resource-quota example and exercise - </a:t>
            </a:r>
            <a:endParaRPr/>
          </a:p>
          <a:p>
            <a:pPr indent="0" lvl="0" marL="0" rtl="0" algn="l">
              <a:spcBef>
                <a:spcPts val="0"/>
              </a:spcBef>
              <a:spcAft>
                <a:spcPts val="0"/>
              </a:spcAft>
              <a:buNone/>
            </a:pPr>
            <a:r>
              <a:rPr lang="en-US" u="sng">
                <a:solidFill>
                  <a:schemeClr val="hlink"/>
                </a:solidFill>
                <a:hlinkClick r:id="rId2"/>
              </a:rPr>
              <a:t>https://kubernetes.io/docs/tasks/administer-cluster/manage-resources/quota-memory-cpu-namespace/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have a namepsace example mini</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40376ed21b85fcd2_7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g40376ed21b85fcd2_71: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76" name="Google Shape;1076;g40376ed21b85fcd2_7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p10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108:notes"/>
          <p:cNvSpPr txBox="1"/>
          <p:nvPr/>
        </p:nvSpPr>
        <p:spPr>
          <a:xfrm>
            <a:off x="657013" y="4746682"/>
            <a:ext cx="6072971" cy="107223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https://developer.ibm.com/recipes/tutorials/use-kubernetes-secrets-to-make-your-app-portable-across-clouds/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83" name="Google Shape;1083;p10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0376ed21b85fcd2_17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8" name="Google Shape;288;g40376ed21b85fcd2_17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p10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p109:notes"/>
          <p:cNvSpPr txBox="1"/>
          <p:nvPr/>
        </p:nvSpPr>
        <p:spPr>
          <a:xfrm>
            <a:off x="657013" y="4702629"/>
            <a:ext cx="6133468" cy="386851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http://kubernetesbyexample.com/secrets/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300" u="none" cap="none" strike="noStrike">
                <a:solidFill>
                  <a:schemeClr val="dk1"/>
                </a:solidFill>
                <a:latin typeface="Calibri"/>
                <a:ea typeface="Calibri"/>
                <a:cs typeface="Calibri"/>
                <a:sym typeface="Calibri"/>
              </a:rPr>
              <a:t>1. echo</a:t>
            </a:r>
            <a:r>
              <a:rPr b="0" i="0" lang="en-US" sz="1300" u="none" cap="none" strike="noStrike">
                <a:solidFill>
                  <a:schemeClr val="dk1"/>
                </a:solidFill>
                <a:latin typeface="Calibri"/>
                <a:ea typeface="Calibri"/>
                <a:cs typeface="Calibri"/>
                <a:sym typeface="Calibri"/>
              </a:rPr>
              <a:t> -n "A19fh68B001j" &gt; ./apikey.txt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a:t>
            </a:r>
            <a:r>
              <a:rPr b="0" i="0" lang="en-US" sz="1300" u="none" cap="none" strike="noStrike">
                <a:solidFill>
                  <a:schemeClr val="dk1"/>
                </a:solidFill>
                <a:latin typeface="Calibri"/>
                <a:ea typeface="Calibri"/>
                <a:cs typeface="Calibri"/>
                <a:sym typeface="Calibri"/>
              </a:rPr>
              <a:t>kubectl create secret generic apikey --from-file=./apikey.txt</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3. kubectl describe secrets/apikey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4. kubectl create -f https://raw.githubusercontent.com/mhausenblas/kbe/master/specs/secrets/pod.yaml</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5. kubectl exec consumesec -c shell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 mount | grep 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7. cat /tmp/apikey/apikey.txt</a:t>
            </a:r>
            <a:endParaRPr b="0" i="0" sz="1200" u="none" cap="none" strike="noStrike">
              <a:solidFill>
                <a:schemeClr val="dk1"/>
              </a:solidFill>
              <a:latin typeface="Calibri"/>
              <a:ea typeface="Calibri"/>
              <a:cs typeface="Calibri"/>
              <a:sym typeface="Calibri"/>
            </a:endParaRPr>
          </a:p>
        </p:txBody>
      </p:sp>
      <p:sp>
        <p:nvSpPr>
          <p:cNvPr id="1093" name="Google Shape;1093;p10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40376ed21b85fcd2_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40376ed21b85fcd2_7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0" name="Google Shape;1100;g40376ed21b85fcd2_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11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p110:notes"/>
          <p:cNvSpPr txBox="1"/>
          <p:nvPr/>
        </p:nvSpPr>
        <p:spPr>
          <a:xfrm>
            <a:off x="657013" y="4785757"/>
            <a:ext cx="6072971" cy="125878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7" name="Google Shape;1107;p11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3f3b2c5dcf_0_83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g3f3b2c5dcf_0_837: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18" name="Google Shape;1118;g3f3b2c5dcf_0_83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3f3b2c5dcf_0_84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g3f3b2c5dcf_0_845: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26" name="Google Shape;1126;g3f3b2c5dcf_0_84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40376ed21b85fcd2_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g40376ed21b85fcd2_8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35" name="Google Shape;1135;g40376ed21b85fcd2_8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p11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p1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3f3b2c5dcf_0_82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3f3b2c5dcf_0_82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40376ed21b85fcd2_10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40376ed21b85fcd2_10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40376ed21b85fcd2_10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g40376ed21b85fcd2_10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0376ed21b85fcd2_50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94" name="Google Shape;294;g40376ed21b85fcd2_50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40376ed21b85fcd2_8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0" name="Google Shape;1170;g40376ed21b85fcd2_8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71" name="Google Shape;1171;g40376ed21b85fcd2_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17da1b076_0_4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417da1b076_0_4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3f3b2c5dcf_0_8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3f3b2c5dcf_0_88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40376ed21b85fcd2_54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g40376ed21b85fcd2_54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0376ed21b85fcd2_55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g40376ed21b85fcd2_55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417da1b076_0_4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g417da1b076_0_48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03" name="Google Shape;1203;g417da1b076_0_48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40376ed21b85fcd2_15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g40376ed21b85fcd2_15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1" name="Google Shape;1211;g40376ed21b85fcd2_15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40376ed21b85fcd2_1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40376ed21b85fcd2_165: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8" name="Google Shape;1218;g40376ed21b85fcd2_1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40376ed21b85fcd2_9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g40376ed21b85fcd2_9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0376ed21b85fcd2_51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01" name="Google Shape;301;g40376ed21b85fcd2_51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0376ed21b85fcd2_28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40376ed21b85fcd2_28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0376ed21b85fcd2_2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40376ed21b85fcd2_28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3:notes"/>
          <p:cNvSpPr txBox="1"/>
          <p:nvPr>
            <p:ph idx="1" type="body"/>
          </p:nvPr>
        </p:nvSpPr>
        <p:spPr>
          <a:xfrm>
            <a:off x="657014" y="4723900"/>
            <a:ext cx="6001173" cy="19025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https://cloudplatform.googleblog.com/2016/07/from-Google-to-the-world-the-Kubernetes-origin-story.html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5:notes"/>
          <p:cNvSpPr txBox="1"/>
          <p:nvPr>
            <p:ph idx="1" type="body"/>
          </p:nvPr>
        </p:nvSpPr>
        <p:spPr>
          <a:xfrm>
            <a:off x="731520" y="4739795"/>
            <a:ext cx="5926667" cy="414294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https://www.cncf.io/about/charter/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1. Mission of the Cloud Native Computing Foundation.</a:t>
            </a:r>
            <a:br>
              <a:rPr b="0" i="0" lang="en-US" sz="1300" u="none" cap="none" strike="noStrike">
                <a:solidFill>
                  <a:schemeClr val="dk1"/>
                </a:solidFill>
                <a:latin typeface="Calibri"/>
                <a:ea typeface="Calibri"/>
                <a:cs typeface="Calibri"/>
                <a:sym typeface="Calibri"/>
              </a:rPr>
            </a:br>
            <a:r>
              <a:rPr b="0" i="0" lang="en-US" sz="130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Cloud native systems will have the following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dk1"/>
                </a:solidFill>
                <a:latin typeface="Calibri"/>
                <a:ea typeface="Calibri"/>
                <a:cs typeface="Calibri"/>
                <a:sym typeface="Calibri"/>
              </a:rPr>
              <a:t>Container packaged.</a:t>
            </a:r>
            <a:r>
              <a:rPr b="0" i="0" lang="en-US" sz="1300" u="none" cap="none" strike="noStrike">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(b) </a:t>
            </a:r>
            <a:r>
              <a:rPr b="0" i="0" lang="en-US" sz="1300" u="sng" cap="none" strike="noStrike">
                <a:solidFill>
                  <a:schemeClr val="dk1"/>
                </a:solidFill>
                <a:latin typeface="Calibri"/>
                <a:ea typeface="Calibri"/>
                <a:cs typeface="Calibri"/>
                <a:sym typeface="Calibri"/>
              </a:rPr>
              <a:t>Dynamically managed.</a:t>
            </a:r>
            <a:r>
              <a:rPr b="0" i="0" lang="en-US" sz="1300" u="none" cap="none" strike="noStrike">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 </a:t>
            </a:r>
            <a:r>
              <a:rPr b="0" i="0" lang="en-US" sz="1300" u="sng" cap="none" strike="noStrike">
                <a:solidFill>
                  <a:schemeClr val="dk1"/>
                </a:solidFill>
                <a:latin typeface="Calibri"/>
                <a:ea typeface="Calibri"/>
                <a:cs typeface="Calibri"/>
                <a:sym typeface="Calibri"/>
              </a:rPr>
              <a:t>Micro-services oriented.</a:t>
            </a:r>
            <a:r>
              <a:rPr b="0" i="0" lang="en-US" sz="1300" u="none" cap="none" strike="noStrike">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6:notes"/>
          <p:cNvSpPr txBox="1"/>
          <p:nvPr>
            <p:ph idx="1" type="body"/>
          </p:nvPr>
        </p:nvSpPr>
        <p:spPr>
          <a:xfrm>
            <a:off x="719644" y="4739000"/>
            <a:ext cx="5966163" cy="62864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2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1:notes"/>
          <p:cNvSpPr txBox="1"/>
          <p:nvPr>
            <p:ph idx="1" type="body"/>
          </p:nvPr>
        </p:nvSpPr>
        <p:spPr>
          <a:xfrm>
            <a:off x="657014" y="4722857"/>
            <a:ext cx="6001173" cy="109605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Can be (but not always)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&lt; 6000 lines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5: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f3b2c5dcf_0_3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f3b2c5dcf_0_336: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3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6:notes"/>
          <p:cNvSpPr txBox="1"/>
          <p:nvPr>
            <p:ph idx="1" type="body"/>
          </p:nvPr>
        </p:nvSpPr>
        <p:spPr>
          <a:xfrm>
            <a:off x="676894" y="4798375"/>
            <a:ext cx="6080166" cy="54551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f3b2c5dcf_0_44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3f3b2c5dcf_0_446:notes"/>
          <p:cNvSpPr txBox="1"/>
          <p:nvPr>
            <p:ph idx="1" type="body"/>
          </p:nvPr>
        </p:nvSpPr>
        <p:spPr>
          <a:xfrm>
            <a:off x="676894" y="4798375"/>
            <a:ext cx="6080100" cy="545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3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39: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4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0:notes"/>
          <p:cNvSpPr txBox="1"/>
          <p:nvPr>
            <p:ph idx="1" type="body"/>
          </p:nvPr>
        </p:nvSpPr>
        <p:spPr>
          <a:xfrm>
            <a:off x="641268" y="4691514"/>
            <a:ext cx="6103916" cy="85426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 Axis – Traffic to Cloud Datastore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 Axis - Date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4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4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3:notes"/>
          <p:cNvSpPr txBox="1"/>
          <p:nvPr>
            <p:ph idx="1" type="body"/>
          </p:nvPr>
        </p:nvSpPr>
        <p:spPr>
          <a:xfrm>
            <a:off x="657013" y="4857009"/>
            <a:ext cx="6072971" cy="141316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https://news.ycombinator.com/item?id=12606995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https://cloudplatform.googleblog.com/2016/09/bringing-Pokemon-GO-to-life-on-Google-Cloud.html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http://www.theserverside.com/feature/How-Pokemon-Go-created-a-Kuburnetes-powered-Java-cloud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https://uploadvr.com/google-pokemon-go-server-issues-unavoidable/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3f3b2c5dcf_0_34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f3b2c5dcf_0_343: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3f3b2c5dcf_0_35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f3b2c5dcf_0_350: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3f3b2c5dcf_0_35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f3b2c5dcf_0_357: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8"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f3b2c5dcf_0_542: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f3b2c5dcf_0_542: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3f3b2c5dcf_0_48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3f3b2c5dcf_0_481: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f3b2c5dcf_0_4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3f3b2c5dcf_0_46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f3b2c5dcf_0_47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3f3b2c5dcf_0_476: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f3b2c5dcf_0_364: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f3b2c5dcf_0_364: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Unified API</a:t>
            </a:r>
            <a:r>
              <a:rPr b="0" i="0" lang="en-US" sz="1100" u="none" cap="none" strike="noStrike">
                <a:solidFill>
                  <a:schemeClr val="dk1"/>
                </a:solidFill>
                <a:latin typeface="Arial"/>
                <a:ea typeface="Arial"/>
                <a:cs typeface="Arial"/>
                <a:sym typeface="Arial"/>
              </a:rPr>
              <a:t> – Rest API to call various applications.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Decouple</a:t>
            </a:r>
            <a:r>
              <a:rPr b="0" i="0" lang="en-US" sz="1100" u="none" cap="none" strike="noStrike">
                <a:solidFill>
                  <a:schemeClr val="dk1"/>
                </a:solidFill>
                <a:latin typeface="Arial"/>
                <a:ea typeface="Arial"/>
                <a:cs typeface="Arial"/>
                <a:sym typeface="Arial"/>
              </a:rPr>
              <a:t> – Works on abstraction or logical pool of infrastructure, and apps are not tied directly to machines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Declarative approach</a:t>
            </a:r>
            <a:r>
              <a:rPr b="0" i="0" lang="en-US" sz="1100" u="none" cap="none" strike="noStrike">
                <a:solidFill>
                  <a:schemeClr val="dk1"/>
                </a:solidFill>
                <a:latin typeface="Arial"/>
                <a:ea typeface="Arial"/>
                <a:cs typeface="Arial"/>
                <a:sym typeface="Arial"/>
              </a:rPr>
              <a:t> – define/declare the entire requirement or specs in JSON or Yaml files and submit to Kubernetes. An example:- I need a stateful application, that use SSD back-end; better I/O; 20 instances to be run anywhere in cluster; expose set of containers following under this group and expose these ports, etc.</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Service discovery</a:t>
            </a:r>
            <a:r>
              <a:rPr b="0" i="0" lang="en-US" sz="1100" u="none" cap="none" strike="noStrike">
                <a:solidFill>
                  <a:schemeClr val="dk1"/>
                </a:solidFill>
                <a:latin typeface="Arial"/>
                <a:ea typeface="Arial"/>
                <a:cs typeface="Arial"/>
                <a:sym typeface="Arial"/>
              </a:rPr>
              <a:t> – Earlier, when apps are hosted in physical drives, the network protocols used to be static. Now, we use containers and we need massive scaling and autoscaling, here network protocols like IP/ports are dynamic, service discovery is used to manage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f3b2c5dcf_0_48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3f3b2c5dcf_0_488:notes"/>
          <p:cNvSpPr txBox="1"/>
          <p:nvPr>
            <p:ph idx="1" type="body"/>
          </p:nvPr>
        </p:nvSpPr>
        <p:spPr>
          <a:xfrm>
            <a:off x="570016" y="4667764"/>
            <a:ext cx="6115800" cy="1495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What does </a:t>
            </a:r>
            <a:r>
              <a:rPr b="0" i="1"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mean? K8s? Pronounced ”Kates”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The name </a:t>
            </a:r>
            <a:r>
              <a:rPr b="1" i="0"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originates from Greek, meaning </a:t>
            </a:r>
            <a:r>
              <a:rPr b="0" i="1" lang="en-US" sz="1300" u="none" cap="none" strike="noStrike">
                <a:solidFill>
                  <a:schemeClr val="dk1"/>
                </a:solidFill>
                <a:latin typeface="Calibri"/>
                <a:ea typeface="Calibri"/>
                <a:cs typeface="Calibri"/>
                <a:sym typeface="Calibri"/>
              </a:rPr>
              <a:t>helmsman</a:t>
            </a:r>
            <a:r>
              <a:rPr b="0" i="0" lang="en-US" sz="1300" u="none" cap="none" strike="noStrike">
                <a:solidFill>
                  <a:schemeClr val="dk1"/>
                </a:solidFill>
                <a:latin typeface="Calibri"/>
                <a:ea typeface="Calibri"/>
                <a:cs typeface="Calibri"/>
                <a:sym typeface="Calibri"/>
              </a:rPr>
              <a:t> or </a:t>
            </a:r>
            <a:r>
              <a:rPr b="0" i="1" lang="en-US" sz="1300" u="none" cap="none" strike="noStrike">
                <a:solidFill>
                  <a:schemeClr val="dk1"/>
                </a:solidFill>
                <a:latin typeface="Calibri"/>
                <a:ea typeface="Calibri"/>
                <a:cs typeface="Calibri"/>
                <a:sym typeface="Calibri"/>
              </a:rPr>
              <a:t>pilot</a:t>
            </a:r>
            <a:r>
              <a:rPr b="0" i="0" lang="en-US" sz="1300" u="none" cap="none" strike="noStrike">
                <a:solidFill>
                  <a:schemeClr val="dk1"/>
                </a:solidFill>
                <a:latin typeface="Calibri"/>
                <a:ea typeface="Calibri"/>
                <a:cs typeface="Calibri"/>
                <a:sym typeface="Calibri"/>
              </a:rPr>
              <a:t>, and is the root of </a:t>
            </a:r>
            <a:r>
              <a:rPr b="0" i="1" lang="en-US" sz="1300" u="none" cap="none" strike="noStrike">
                <a:solidFill>
                  <a:schemeClr val="dk1"/>
                </a:solidFill>
                <a:latin typeface="Calibri"/>
                <a:ea typeface="Calibri"/>
                <a:cs typeface="Calibri"/>
                <a:sym typeface="Calibri"/>
              </a:rPr>
              <a:t>governor</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2"/>
              </a:rPr>
              <a:t>cybernetic</a:t>
            </a:r>
            <a:r>
              <a:rPr b="0" i="0" lang="en-US" sz="1300" u="none" cap="none" strike="noStrike">
                <a:solidFill>
                  <a:schemeClr val="dk1"/>
                </a:solidFill>
                <a:latin typeface="Calibri"/>
                <a:ea typeface="Calibri"/>
                <a:cs typeface="Calibri"/>
                <a:sym typeface="Calibri"/>
              </a:rPr>
              <a:t>. </a:t>
            </a:r>
            <a:r>
              <a:rPr b="0" i="1" lang="en-US" sz="1300" u="none" cap="none" strike="noStrike">
                <a:solidFill>
                  <a:schemeClr val="dk1"/>
                </a:solidFill>
                <a:latin typeface="Calibri"/>
                <a:ea typeface="Calibri"/>
                <a:cs typeface="Calibri"/>
                <a:sym typeface="Calibri"/>
              </a:rPr>
              <a:t>K8s</a:t>
            </a:r>
            <a:r>
              <a:rPr b="0" i="0" lang="en-US" sz="1300" u="none" cap="none" strike="noStrike">
                <a:solidFill>
                  <a:schemeClr val="dk1"/>
                </a:solidFill>
                <a:latin typeface="Calibri"/>
                <a:ea typeface="Calibri"/>
                <a:cs typeface="Calibri"/>
                <a:sym typeface="Calibri"/>
              </a:rPr>
              <a:t> is an abbreviation derived by replacing the 8 letters “ubernete” with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f3b2c5dcf_0_50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3f3b2c5dcf_0_50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you use </a:t>
            </a:r>
            <a:r>
              <a:rPr i="1" lang="en-US" sz="1200">
                <a:solidFill>
                  <a:schemeClr val="dk1"/>
                </a:solidFill>
                <a:highlight>
                  <a:schemeClr val="lt1"/>
                </a:highlight>
                <a:latin typeface="Roboto"/>
                <a:ea typeface="Roboto"/>
                <a:cs typeface="Roboto"/>
                <a:sym typeface="Roboto"/>
              </a:rPr>
              <a:t>Kubernetes API objects</a:t>
            </a:r>
            <a:r>
              <a:rPr lang="en-US" sz="1200">
                <a:solidFill>
                  <a:schemeClr val="dk1"/>
                </a:solidFill>
                <a:highlight>
                  <a:schemeClr val="lt1"/>
                </a:highlight>
                <a:latin typeface="Roboto"/>
                <a:ea typeface="Roboto"/>
                <a:cs typeface="Roboto"/>
                <a:sym typeface="Roboto"/>
              </a:rPr>
              <a:t> to describe your cluster’s </a:t>
            </a:r>
            <a:r>
              <a:rPr i="1" lang="en-US" sz="1200">
                <a:solidFill>
                  <a:schemeClr val="dk1"/>
                </a:solidFill>
                <a:highlight>
                  <a:schemeClr val="lt1"/>
                </a:highlight>
                <a:latin typeface="Roboto"/>
                <a:ea typeface="Roboto"/>
                <a:cs typeface="Roboto"/>
                <a:sym typeface="Roboto"/>
              </a:rPr>
              <a:t>desired state</a:t>
            </a:r>
            <a:r>
              <a:rPr lang="en-US" sz="1200">
                <a:solidFill>
                  <a:schemeClr val="dk1"/>
                </a:solidFill>
                <a:highlight>
                  <a:schemeClr val="lt1"/>
                </a:highlight>
                <a:latin typeface="Roboto"/>
                <a:ea typeface="Roboto"/>
                <a:cs typeface="Roboto"/>
                <a:sym typeface="Roboto"/>
              </a:rPr>
              <a:t>: what applications or other workloads you want to run, what container images they use, the number of replicas, what network and disk resources you want to make available, and more. You set your desired state by creating objects using the Kubernetes API, typically via the command-line interface, </a:t>
            </a:r>
            <a:r>
              <a:rPr b="1" lang="en-US" sz="1050">
                <a:solidFill>
                  <a:srgbClr val="303030"/>
                </a:solidFill>
                <a:highlight>
                  <a:srgbClr val="F7F7F7"/>
                </a:highlight>
                <a:latin typeface="Roboto Mono"/>
                <a:ea typeface="Roboto Mono"/>
                <a:cs typeface="Roboto Mono"/>
                <a:sym typeface="Roboto Mono"/>
              </a:rPr>
              <a:t>kubectl</a:t>
            </a:r>
            <a:r>
              <a:rPr lang="en-US" sz="1200">
                <a:solidFill>
                  <a:schemeClr val="dk1"/>
                </a:solidFill>
                <a:highlight>
                  <a:schemeClr val="lt1"/>
                </a:highlight>
                <a:latin typeface="Roboto"/>
                <a:ea typeface="Roboto"/>
                <a:cs typeface="Roboto"/>
                <a:sym typeface="Roboto"/>
              </a:rPr>
              <a:t>. You can also use the Kubernetes API directly to interact with the cluster and set or modify your desired state.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8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Once you’ve set your desired state, the </a:t>
            </a:r>
            <a:r>
              <a:rPr i="1" lang="en-US" sz="1200">
                <a:solidFill>
                  <a:schemeClr val="dk1"/>
                </a:solidFill>
                <a:highlight>
                  <a:schemeClr val="lt1"/>
                </a:highlight>
                <a:latin typeface="Roboto"/>
                <a:ea typeface="Roboto"/>
                <a:cs typeface="Roboto"/>
                <a:sym typeface="Roboto"/>
              </a:rPr>
              <a:t>Kubernetes Control Plane</a:t>
            </a:r>
            <a:r>
              <a:rPr lang="en-US" sz="1200">
                <a:solidFill>
                  <a:schemeClr val="dk1"/>
                </a:solidFill>
                <a:highlight>
                  <a:schemeClr val="lt1"/>
                </a:highlight>
                <a:latin typeface="Roboto"/>
                <a:ea typeface="Roboto"/>
                <a:cs typeface="Roboto"/>
                <a:sym typeface="Roboto"/>
              </a:rPr>
              <a:t> works to make the cluster’s current state match the desired state. To do so, Kubernetes performs a variety of tasks automatically–such as starting or restarting containers, scaling the number of replicas of a given application, and more. The Kubernetes Control Plane consists of a collection of processes running on your cluster:</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The </a:t>
            </a:r>
            <a:r>
              <a:rPr b="1" lang="en-US" sz="1200">
                <a:solidFill>
                  <a:schemeClr val="dk1"/>
                </a:solidFill>
                <a:highlight>
                  <a:schemeClr val="lt1"/>
                </a:highlight>
                <a:latin typeface="Roboto"/>
                <a:ea typeface="Roboto"/>
                <a:cs typeface="Roboto"/>
                <a:sym typeface="Roboto"/>
              </a:rPr>
              <a:t>Kubernetes Master</a:t>
            </a:r>
            <a:r>
              <a:rPr lang="en-US" sz="1200">
                <a:solidFill>
                  <a:schemeClr val="dk1"/>
                </a:solidFill>
                <a:highlight>
                  <a:schemeClr val="lt1"/>
                </a:highlight>
                <a:latin typeface="Roboto"/>
                <a:ea typeface="Roboto"/>
                <a:cs typeface="Roboto"/>
                <a:sym typeface="Roboto"/>
              </a:rPr>
              <a:t> is a collection of three processes that run on a single node in your cluster, which is designated as the master node. Those processes are: </a:t>
            </a:r>
            <a:r>
              <a:rPr lang="en-US" sz="1200" u="sng">
                <a:solidFill>
                  <a:srgbClr val="E68200"/>
                </a:solidFill>
                <a:highlight>
                  <a:schemeClr val="lt1"/>
                </a:highlight>
                <a:latin typeface="Roboto"/>
                <a:ea typeface="Roboto"/>
                <a:cs typeface="Roboto"/>
                <a:sym typeface="Roboto"/>
                <a:hlinkClick r:id="rId2"/>
              </a:rPr>
              <a:t>kube-apiserver</a:t>
            </a:r>
            <a:r>
              <a:rPr lang="en-US" sz="1200">
                <a:solidFill>
                  <a:schemeClr val="dk1"/>
                </a:solidFill>
                <a:highlight>
                  <a:schemeClr val="lt1"/>
                </a:highlight>
                <a:latin typeface="Roboto"/>
                <a:ea typeface="Roboto"/>
                <a:cs typeface="Roboto"/>
                <a:sym typeface="Roboto"/>
              </a:rPr>
              <a:t>, </a:t>
            </a:r>
            <a:r>
              <a:rPr lang="en-US" sz="1200" u="sng">
                <a:solidFill>
                  <a:srgbClr val="E68200"/>
                </a:solidFill>
                <a:highlight>
                  <a:schemeClr val="lt1"/>
                </a:highlight>
                <a:latin typeface="Roboto"/>
                <a:ea typeface="Roboto"/>
                <a:cs typeface="Roboto"/>
                <a:sym typeface="Roboto"/>
                <a:hlinkClick r:id="rId3"/>
              </a:rPr>
              <a:t>kube-controller-manager</a:t>
            </a:r>
            <a:r>
              <a:rPr lang="en-US" sz="1200">
                <a:solidFill>
                  <a:schemeClr val="dk1"/>
                </a:solidFill>
                <a:highlight>
                  <a:schemeClr val="lt1"/>
                </a:highlight>
                <a:latin typeface="Roboto"/>
                <a:ea typeface="Roboto"/>
                <a:cs typeface="Roboto"/>
                <a:sym typeface="Roboto"/>
              </a:rPr>
              <a:t> and </a:t>
            </a:r>
            <a:r>
              <a:rPr lang="en-US" sz="1200" u="sng">
                <a:solidFill>
                  <a:srgbClr val="E68200"/>
                </a:solidFill>
                <a:highlight>
                  <a:schemeClr val="lt1"/>
                </a:highlight>
                <a:latin typeface="Roboto"/>
                <a:ea typeface="Roboto"/>
                <a:cs typeface="Roboto"/>
                <a:sym typeface="Roboto"/>
                <a:hlinkClick r:id="rId4"/>
              </a:rPr>
              <a:t>kube-scheduler</a:t>
            </a:r>
            <a:r>
              <a:rPr lang="en-US"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Each individual non-master node in your cluster runs two processes:</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5"/>
              </a:rPr>
              <a:t>kubelet</a:t>
            </a:r>
            <a:r>
              <a:rPr lang="en-US" sz="1200">
                <a:solidFill>
                  <a:schemeClr val="dk1"/>
                </a:solidFill>
                <a:highlight>
                  <a:schemeClr val="lt1"/>
                </a:highlight>
                <a:latin typeface="Roboto"/>
                <a:ea typeface="Roboto"/>
                <a:cs typeface="Roboto"/>
                <a:sym typeface="Roboto"/>
              </a:rPr>
              <a:t>, which communicates with the Kubernetes Master.</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6"/>
              </a:rPr>
              <a:t>kube-proxy</a:t>
            </a:r>
            <a:r>
              <a:rPr lang="en-US" sz="1200">
                <a:solidFill>
                  <a:schemeClr val="dk1"/>
                </a:solidFill>
                <a:highlight>
                  <a:schemeClr val="lt1"/>
                </a:highlight>
                <a:latin typeface="Roboto"/>
                <a:ea typeface="Roboto"/>
                <a:cs typeface="Roboto"/>
                <a:sym typeface="Roboto"/>
              </a:rPr>
              <a:t>, a network proxy which reflects Kubernetes networking services on each node.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41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The basic Kubernetes objects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7"/>
              </a:rPr>
              <a:t>Pod</a:t>
            </a:r>
            <a:endParaRPr sz="1200" u="sng">
              <a:solidFill>
                <a:srgbClr val="E68200"/>
              </a:solidFill>
              <a:highlight>
                <a:schemeClr val="lt1"/>
              </a:highlight>
              <a:latin typeface="Roboto"/>
              <a:ea typeface="Roboto"/>
              <a:cs typeface="Roboto"/>
              <a:sym typeface="Roboto"/>
              <a:hlinkClick r:id="rId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9"/>
              </a:rPr>
              <a:t>Service</a:t>
            </a:r>
            <a:endParaRPr sz="1200" u="sng">
              <a:solidFill>
                <a:srgbClr val="E68200"/>
              </a:solidFill>
              <a:highlight>
                <a:schemeClr val="lt1"/>
              </a:highlight>
              <a:latin typeface="Roboto"/>
              <a:ea typeface="Roboto"/>
              <a:cs typeface="Roboto"/>
              <a:sym typeface="Roboto"/>
              <a:hlinkClick r:id="rId1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1"/>
              </a:rPr>
              <a:t>Volume</a:t>
            </a:r>
            <a:endParaRPr sz="1200" u="sng">
              <a:solidFill>
                <a:srgbClr val="E68200"/>
              </a:solidFill>
              <a:highlight>
                <a:schemeClr val="lt1"/>
              </a:highlight>
              <a:latin typeface="Roboto"/>
              <a:ea typeface="Roboto"/>
              <a:cs typeface="Roboto"/>
              <a:sym typeface="Roboto"/>
              <a:hlinkClick r:id="rId1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3"/>
              </a:rPr>
              <a:t>Namespace</a:t>
            </a:r>
            <a:endParaRPr sz="1200" u="sng">
              <a:solidFill>
                <a:srgbClr val="E68200"/>
              </a:solidFill>
              <a:highlight>
                <a:schemeClr val="lt1"/>
              </a:highlight>
              <a:latin typeface="Roboto"/>
              <a:ea typeface="Roboto"/>
              <a:cs typeface="Roboto"/>
              <a:sym typeface="Roboto"/>
              <a:hlinkClick r:id="rId14"/>
            </a:endParaRPr>
          </a:p>
          <a:p>
            <a:pPr indent="0" lvl="0" marL="0" rtl="0" algn="l">
              <a:lnSpc>
                <a:spcPct val="100000"/>
              </a:lnSpc>
              <a:spcBef>
                <a:spcPts val="23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In addition, Kubernetes contains a number of higher-level abstractions called Controllers. Controllers build upon the basic objects, and provide additional functionality and convenience features. They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5"/>
              </a:rPr>
              <a:t>ReplicaSet</a:t>
            </a:r>
            <a:endParaRPr sz="1200" u="sng">
              <a:solidFill>
                <a:srgbClr val="E68200"/>
              </a:solidFill>
              <a:highlight>
                <a:schemeClr val="lt1"/>
              </a:highlight>
              <a:latin typeface="Roboto"/>
              <a:ea typeface="Roboto"/>
              <a:cs typeface="Roboto"/>
              <a:sym typeface="Roboto"/>
              <a:hlinkClick r:id="rId16"/>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7"/>
              </a:rPr>
              <a:t>Deployment</a:t>
            </a:r>
            <a:endParaRPr sz="1200" u="sng">
              <a:solidFill>
                <a:srgbClr val="E68200"/>
              </a:solidFill>
              <a:highlight>
                <a:schemeClr val="lt1"/>
              </a:highlight>
              <a:latin typeface="Roboto"/>
              <a:ea typeface="Roboto"/>
              <a:cs typeface="Roboto"/>
              <a:sym typeface="Roboto"/>
              <a:hlinkClick r:id="rId1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9"/>
              </a:rPr>
              <a:t>StatefulSet</a:t>
            </a:r>
            <a:endParaRPr sz="1200" u="sng">
              <a:solidFill>
                <a:srgbClr val="E68200"/>
              </a:solidFill>
              <a:highlight>
                <a:schemeClr val="lt1"/>
              </a:highlight>
              <a:latin typeface="Roboto"/>
              <a:ea typeface="Roboto"/>
              <a:cs typeface="Roboto"/>
              <a:sym typeface="Roboto"/>
              <a:hlinkClick r:id="rId2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1"/>
              </a:rPr>
              <a:t>DaemonSet</a:t>
            </a:r>
            <a:endParaRPr sz="1200" u="sng">
              <a:solidFill>
                <a:srgbClr val="E68200"/>
              </a:solidFill>
              <a:highlight>
                <a:schemeClr val="lt1"/>
              </a:highlight>
              <a:latin typeface="Roboto"/>
              <a:ea typeface="Roboto"/>
              <a:cs typeface="Roboto"/>
              <a:sym typeface="Roboto"/>
              <a:hlinkClick r:id="rId2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3"/>
              </a:rPr>
              <a:t>Job</a:t>
            </a:r>
            <a:endParaRPr sz="1200" u="sng">
              <a:solidFill>
                <a:srgbClr val="E68200"/>
              </a:solidFill>
              <a:highlight>
                <a:schemeClr val="lt1"/>
              </a:highlight>
              <a:latin typeface="Roboto"/>
              <a:ea typeface="Roboto"/>
              <a:cs typeface="Roboto"/>
              <a:sym typeface="Roboto"/>
              <a:hlinkClick r:id="rId24"/>
            </a:endParaRPr>
          </a:p>
          <a:p>
            <a:pPr indent="-295275" lvl="0" marL="457200" rtl="0" algn="l">
              <a:lnSpc>
                <a:spcPct val="100000"/>
              </a:lnSpc>
              <a:spcBef>
                <a:spcPts val="0"/>
              </a:spcBef>
              <a:spcAft>
                <a:spcPts val="0"/>
              </a:spcAft>
              <a:buClr>
                <a:schemeClr val="dk1"/>
              </a:buClr>
              <a:buSzPts val="1050"/>
              <a:buFont typeface="Roboto"/>
              <a:buChar char="●"/>
            </a:pPr>
            <a:r>
              <a:t/>
            </a:r>
            <a:endParaRPr sz="1200" u="sng">
              <a:solidFill>
                <a:srgbClr val="E68200"/>
              </a:solidFill>
              <a:highlight>
                <a:schemeClr val="lt1"/>
              </a:highlight>
              <a:latin typeface="Roboto"/>
              <a:ea typeface="Roboto"/>
              <a:cs typeface="Roboto"/>
              <a:sym typeface="Roboto"/>
              <a:hlinkClick r:id="rId25"/>
            </a:endParaRPr>
          </a:p>
          <a:p>
            <a:pPr indent="0" lvl="0" marL="0" rtl="0" algn="l">
              <a:lnSpc>
                <a:spcPct val="100000"/>
              </a:lnSpc>
              <a:spcBef>
                <a:spcPts val="2400"/>
              </a:spcBef>
              <a:spcAft>
                <a:spcPts val="0"/>
              </a:spcAft>
              <a:buClr>
                <a:srgbClr val="000000"/>
              </a:buClr>
              <a:buSzPts val="1100"/>
              <a:buFont typeface="Arial"/>
              <a:buNone/>
            </a:pPr>
            <a:r>
              <a:t/>
            </a:r>
            <a:endParaRPr sz="1200">
              <a:solidFill>
                <a:schemeClr val="dk1"/>
              </a:solidFill>
              <a:highlight>
                <a:schemeClr val="lt1"/>
              </a:highlight>
              <a:latin typeface="Roboto"/>
              <a:ea typeface="Roboto"/>
              <a:cs typeface="Roboto"/>
              <a:sym typeface="Roboto"/>
            </a:endParaRPr>
          </a:p>
          <a:p>
            <a:pPr indent="-171450" lvl="0" marL="171450" marR="0" rtl="0" algn="l">
              <a:lnSpc>
                <a:spcPct val="100000"/>
              </a:lnSpc>
              <a:spcBef>
                <a:spcPts val="4100"/>
              </a:spcBef>
              <a:spcAft>
                <a:spcPts val="0"/>
              </a:spcAft>
              <a:buClr>
                <a:schemeClr val="dk1"/>
              </a:buClr>
              <a:buSzPts val="1100"/>
              <a:buFont typeface="Arial"/>
              <a:buChar char="•"/>
            </a:pPr>
            <a:r>
              <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f3b2c5dcf_0_370: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3f3b2c5dcf_0_370: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Kubernetes is a distributed system, it has a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that maintains the global view and has access to set of nodes that runs the workloads.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API, UI (has dashboard) or CLI</a:t>
            </a:r>
            <a:r>
              <a:rPr b="0" i="0" lang="en-US" sz="1100" u="none" cap="none" strike="noStrike">
                <a:solidFill>
                  <a:schemeClr val="dk1"/>
                </a:solidFill>
                <a:latin typeface="Arial"/>
                <a:ea typeface="Arial"/>
                <a:cs typeface="Arial"/>
                <a:sym typeface="Arial"/>
              </a:rPr>
              <a:t> (kubectl) are used to submit the workload or interact with the master. They submit using Yaml or Json (config) file. The role of the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is to understand the definition of Yaml, figure out constraints/policies/requirements, cores/memory requirements, any specific node or type of hardware like ssd, if required, and finally throws the container to schedule the environments. All these are pushed to nodes.</a:t>
            </a:r>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The job of a </a:t>
            </a:r>
            <a:r>
              <a:rPr b="1" i="0" lang="en-US" sz="1100" u="none" cap="none" strike="noStrike">
                <a:solidFill>
                  <a:schemeClr val="dk1"/>
                </a:solidFill>
                <a:latin typeface="Arial"/>
                <a:ea typeface="Arial"/>
                <a:cs typeface="Arial"/>
                <a:sym typeface="Arial"/>
              </a:rPr>
              <a:t>node</a:t>
            </a:r>
            <a:r>
              <a:rPr b="0" i="0" lang="en-US" sz="1100" u="none" cap="none" strike="noStrike">
                <a:solidFill>
                  <a:schemeClr val="dk1"/>
                </a:solidFill>
                <a:latin typeface="Arial"/>
                <a:ea typeface="Arial"/>
                <a:cs typeface="Arial"/>
                <a:sym typeface="Arial"/>
              </a:rPr>
              <a:t> is to pull appropriate container images from private/public registry and translates the entire spec into deployment.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3f3b2c5dcf_0_40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3f3b2c5dcf_0_403:notes"/>
          <p:cNvSpPr txBox="1"/>
          <p:nvPr>
            <p:ph idx="1" type="body"/>
          </p:nvPr>
        </p:nvSpPr>
        <p:spPr>
          <a:xfrm>
            <a:off x="731520" y="4620250"/>
            <a:ext cx="5852100" cy="37809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3f3b2c5dcf_0_40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3f3b2c5dcf_0_40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3f3b2c5dcf_0_41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3f3b2c5dcf_0_41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3f3b2c5dcf_0_42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350">
                <a:solidFill>
                  <a:schemeClr val="dk1"/>
                </a:solidFill>
              </a:rPr>
              <a:t>controller</a:t>
            </a:r>
            <a:r>
              <a:rPr lang="en-US" sz="1350">
                <a:solidFill>
                  <a:schemeClr val="dk1"/>
                </a:solidFill>
              </a:rPr>
              <a:t> performs a series of tasks - </a:t>
            </a:r>
            <a:r>
              <a:rPr b="1" lang="en-US" sz="1350">
                <a:solidFill>
                  <a:schemeClr val="dk1"/>
                </a:solidFill>
              </a:rPr>
              <a:t>node controller</a:t>
            </a:r>
            <a:r>
              <a:rPr lang="en-US" sz="1350">
                <a:solidFill>
                  <a:schemeClr val="dk1"/>
                </a:solidFill>
              </a:rPr>
              <a:t> (responsible for the worker states), </a:t>
            </a:r>
            <a:r>
              <a:rPr b="1" lang="en-US" sz="1350">
                <a:solidFill>
                  <a:schemeClr val="dk1"/>
                </a:solidFill>
              </a:rPr>
              <a:t>replication controller</a:t>
            </a:r>
            <a:r>
              <a:rPr lang="en-US" sz="1350">
                <a:solidFill>
                  <a:schemeClr val="dk1"/>
                </a:solidFill>
              </a:rPr>
              <a:t> (maintain fixed number of pods), </a:t>
            </a:r>
            <a:r>
              <a:rPr b="1" lang="en-US" sz="1350">
                <a:solidFill>
                  <a:schemeClr val="dk1"/>
                </a:solidFill>
              </a:rPr>
              <a:t>end-point controller</a:t>
            </a:r>
            <a:r>
              <a:rPr lang="en-US" sz="1350">
                <a:solidFill>
                  <a:schemeClr val="dk1"/>
                </a:solidFill>
              </a:rPr>
              <a:t> ( which joins services and pods together), </a:t>
            </a:r>
            <a:r>
              <a:rPr b="1" lang="en-US" sz="1350">
                <a:solidFill>
                  <a:schemeClr val="dk1"/>
                </a:solidFill>
              </a:rPr>
              <a:t>service account and token controllers</a:t>
            </a:r>
            <a:r>
              <a:rPr lang="en-US" sz="1350">
                <a:solidFill>
                  <a:schemeClr val="dk1"/>
                </a:solidFill>
              </a:rPr>
              <a:t> (that manage access controls)</a:t>
            </a:r>
            <a:endParaRPr/>
          </a:p>
        </p:txBody>
      </p:sp>
      <p:sp>
        <p:nvSpPr>
          <p:cNvPr id="542" name="Google Shape;542;g3f3b2c5dcf_0_42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3f3b2c5dcf_0_42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f3b2c5dcf_0_42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3f3b2c5dcf_0_51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3f3b2c5dcf_0_51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f3b2c5dcf_0_51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3f3b2c5dcf_0_51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3f3b2c5dcf_0_5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3f3b2c5dcf_0_52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3f3b2c5dcf_0_52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f3b2c5dcf_0_529:notes"/>
          <p:cNvSpPr txBox="1"/>
          <p:nvPr>
            <p:ph idx="1" type="body"/>
          </p:nvPr>
        </p:nvSpPr>
        <p:spPr>
          <a:xfrm>
            <a:off x="593766" y="4667763"/>
            <a:ext cx="6115800" cy="15192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nodes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http://kubernetesbyexample.com/nodes/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3f3b2c5dcf_0_54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Clr>
                <a:schemeClr val="dk1"/>
              </a:buClr>
              <a:buSzPts val="1100"/>
              <a:buFont typeface="Arial"/>
              <a:buNone/>
            </a:pPr>
            <a:r>
              <a:rPr lang="en-US" sz="1350">
                <a:solidFill>
                  <a:schemeClr val="dk1"/>
                </a:solidFill>
              </a:rPr>
              <a:t>-- </a:t>
            </a:r>
            <a:r>
              <a:rPr b="1" lang="en-US" sz="1350">
                <a:solidFill>
                  <a:schemeClr val="dk1"/>
                </a:solidFill>
              </a:rPr>
              <a:t>kubelet</a:t>
            </a:r>
            <a:r>
              <a:rPr lang="en-US" sz="1350">
                <a:solidFill>
                  <a:schemeClr val="dk1"/>
                </a:solidFill>
              </a:rPr>
              <a:t> process runs on the worker node, to make sure pods have been assigned.</a:t>
            </a:r>
            <a:endParaRPr/>
          </a:p>
        </p:txBody>
      </p:sp>
      <p:sp>
        <p:nvSpPr>
          <p:cNvPr id="583" name="Google Shape;583;g3f3b2c5dcf_0_54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3f3b2c5dcf_0_55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None/>
            </a:pPr>
            <a:r>
              <a:rPr lang="en-US" sz="1350">
                <a:solidFill>
                  <a:schemeClr val="dk1"/>
                </a:solidFill>
              </a:rPr>
              <a:t>-- </a:t>
            </a:r>
            <a:r>
              <a:rPr b="1" lang="en-US" sz="1350">
                <a:solidFill>
                  <a:schemeClr val="dk1"/>
                </a:solidFill>
              </a:rPr>
              <a:t>kube proxy</a:t>
            </a:r>
            <a:r>
              <a:rPr lang="en-US" sz="1350">
                <a:solidFill>
                  <a:schemeClr val="dk1"/>
                </a:solidFill>
              </a:rPr>
              <a:t> is the load balancer and network proxy for the service on the worker node, for TCP and UDP packets</a:t>
            </a:r>
            <a:endParaRPr/>
          </a:p>
        </p:txBody>
      </p:sp>
      <p:sp>
        <p:nvSpPr>
          <p:cNvPr id="589" name="Google Shape;589;g3f3b2c5dcf_0_55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f3b2c5dcf_0_5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3f3b2c5dcf_0_53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3f3b2c5dcf_0_49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f3b2c5dcf_0_49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6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6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Ref - </a:t>
            </a:r>
            <a:r>
              <a:rPr lang="en-US"/>
              <a:t>https://cloudplatform.googleblog.com/2018/04/Kubernetes-best-practices-Organizing-with-Namespaces.html</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f3b2c5dcf_0_5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3f3b2c5dcf_0_589:notes"/>
          <p:cNvSpPr txBox="1"/>
          <p:nvPr>
            <p:ph idx="1" type="body"/>
          </p:nvPr>
        </p:nvSpPr>
        <p:spPr>
          <a:xfrm>
            <a:off x="696017" y="5078531"/>
            <a:ext cx="5982300" cy="269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3f3b2c5dcf_0_5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3f3b2c5dcf_0_569: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3f3b2c5dcf_0_57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3f3b2c5dcf_0_578: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f3b2c5dcf_0_60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f3b2c5dcf_0_604:notes"/>
          <p:cNvSpPr txBox="1"/>
          <p:nvPr>
            <p:ph idx="1" type="body"/>
          </p:nvPr>
        </p:nvSpPr>
        <p:spPr>
          <a:xfrm>
            <a:off x="666211" y="4848043"/>
            <a:ext cx="6275400" cy="45894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f3b2c5dcf_0_5: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50" name="Google Shape;250;g3f3b2c5dcf_0_5:notes"/>
          <p:cNvSpPr txBox="1"/>
          <p:nvPr>
            <p:ph idx="1" type="body"/>
          </p:nvPr>
        </p:nvSpPr>
        <p:spPr>
          <a:xfrm>
            <a:off x="731520" y="4960619"/>
            <a:ext cx="5852100" cy="39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7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70:notes"/>
          <p:cNvSpPr txBox="1"/>
          <p:nvPr>
            <p:ph idx="1" type="body"/>
          </p:nvPr>
        </p:nvSpPr>
        <p:spPr>
          <a:xfrm>
            <a:off x="708088" y="4655888"/>
            <a:ext cx="5942094" cy="486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3f3b2c5dcf_0_61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3f3b2c5dcf_0_61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3f3b2c5dcf_0_61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f3b2c5dcf_0_61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7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71:notes"/>
          <p:cNvSpPr txBox="1"/>
          <p:nvPr>
            <p:ph idx="1" type="body"/>
          </p:nvPr>
        </p:nvSpPr>
        <p:spPr>
          <a:xfrm>
            <a:off x="439387" y="4703388"/>
            <a:ext cx="6341423" cy="4630613"/>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p7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7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f3b2c5dcf_0_65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f3b2c5dcf_0_65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7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7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3f3b2c5dcf_0_64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3f3b2c5dcf_0_64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3f3b2c5dcf_0_889: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3f3b2c5dcf_0_889: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ClusterIP</a:t>
            </a:r>
            <a:r>
              <a:rPr lang="en-US" sz="1200">
                <a:solidFill>
                  <a:schemeClr val="dk1"/>
                </a:solidFill>
                <a:highlight>
                  <a:srgbClr val="FFFFFF"/>
                </a:highlight>
                <a:latin typeface="Calibri"/>
                <a:ea typeface="Calibri"/>
                <a:cs typeface="Calibri"/>
                <a:sym typeface="Calibri"/>
              </a:rPr>
              <a:t> service is the default Kubernetes service. It gives you a service inside your cluster that other apps inside your cluster can access. There is no external access</a:t>
            </a:r>
            <a:endParaRPr sz="1200">
              <a:solidFill>
                <a:schemeClr val="dk1"/>
              </a:solidFill>
              <a:highlight>
                <a:srgbClr val="FFFFFF"/>
              </a:highlight>
              <a:latin typeface="Calibri"/>
              <a:ea typeface="Calibri"/>
              <a:cs typeface="Calibri"/>
              <a:sym typeface="Calibri"/>
            </a:endParaRPr>
          </a:p>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NodePort</a:t>
            </a:r>
            <a:r>
              <a:rPr lang="en-US" sz="1200">
                <a:solidFill>
                  <a:schemeClr val="dk1"/>
                </a:solidFill>
                <a:highlight>
                  <a:srgbClr val="FFFFFF"/>
                </a:highlight>
                <a:latin typeface="Calibri"/>
                <a:ea typeface="Calibri"/>
                <a:cs typeface="Calibri"/>
                <a:sym typeface="Calibri"/>
              </a:rPr>
              <a:t> service is the most primitive way to get external traffic directly to your service. NodePort, as the name implies, opens a specific port on all the Nodes (the VMs), and any traffic that is sent to this port is forwarded to the service. - </a:t>
            </a:r>
            <a:r>
              <a:rPr lang="en-US" sz="1200">
                <a:solidFill>
                  <a:schemeClr val="dk1"/>
                </a:solidFill>
                <a:latin typeface="Calibri"/>
                <a:ea typeface="Calibri"/>
                <a:cs typeface="Calibri"/>
                <a:sym typeface="Calibri"/>
              </a:rPr>
              <a:t>You can only have one service per port , You can only use ports 30000–32767, If your Node/VM IP address change, you need to deal with that</a:t>
            </a:r>
            <a:endParaRPr sz="1200">
              <a:solidFill>
                <a:schemeClr val="dk1"/>
              </a:solidFill>
              <a:highlight>
                <a:srgbClr val="FFFFFF"/>
              </a:highlight>
              <a:latin typeface="Calibri"/>
              <a:ea typeface="Calibri"/>
              <a:cs typeface="Calibri"/>
              <a:sym typeface="Calibri"/>
            </a:endParaRPr>
          </a:p>
          <a:p>
            <a:pPr indent="0" lvl="0" marL="0" rtl="0" algn="l">
              <a:lnSpc>
                <a:spcPct val="100000"/>
              </a:lnSpc>
              <a:spcBef>
                <a:spcPts val="500"/>
              </a:spcBef>
              <a:spcAft>
                <a:spcPts val="0"/>
              </a:spcAft>
              <a:buClr>
                <a:schemeClr val="dk1"/>
              </a:buClr>
              <a:buSzPts val="1100"/>
              <a:buFont typeface="Arial"/>
              <a:buNone/>
            </a:pPr>
            <a:r>
              <a:rPr b="1" lang="en-US" sz="1200">
                <a:solidFill>
                  <a:schemeClr val="dk1"/>
                </a:solidFill>
                <a:highlight>
                  <a:srgbClr val="FFFFFF"/>
                </a:highlight>
                <a:latin typeface="Calibri"/>
                <a:ea typeface="Calibri"/>
                <a:cs typeface="Calibri"/>
                <a:sym typeface="Calibri"/>
              </a:rPr>
              <a:t>LoadBalancer</a:t>
            </a:r>
            <a:r>
              <a:rPr lang="en-US" sz="1200">
                <a:solidFill>
                  <a:schemeClr val="dk1"/>
                </a:solidFill>
                <a:highlight>
                  <a:srgbClr val="FFFFFF"/>
                </a:highlight>
                <a:latin typeface="Calibri"/>
                <a:ea typeface="Calibri"/>
                <a:cs typeface="Calibri"/>
                <a:sym typeface="Calibri"/>
              </a:rPr>
              <a:t> - </a:t>
            </a:r>
            <a:r>
              <a:rPr lang="en-US" sz="1200">
                <a:solidFill>
                  <a:schemeClr val="dk1"/>
                </a:solidFill>
                <a:latin typeface="Calibri"/>
                <a:ea typeface="Calibri"/>
                <a:cs typeface="Calibri"/>
                <a:sym typeface="Calibri"/>
              </a:rPr>
              <a:t>If you want to directly expose a service, this is the default method. All traffic on the port you specify will be forwarded to the service. There is no filtering, no routing, etc. This means you can send almost any kind of traffic to it, like HTTP, TCP, UDP, Websockets, gRPC, or whatever.The big downside is that each service you expose with a LoadBalancer will get its own IP address, and you have to pay for a LoadBalancer per exposed service, which can get expensive!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3f3b2c5dcf_0_90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3f3b2c5dcf_0_90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Clr>
                <a:schemeClr val="dk1"/>
              </a:buClr>
              <a:buSzPts val="1100"/>
              <a:buFont typeface="Arial"/>
              <a:buNone/>
            </a:pPr>
            <a:r>
              <a:rPr lang="en-US" sz="1200">
                <a:solidFill>
                  <a:schemeClr val="dk1"/>
                </a:solidFill>
                <a:latin typeface="Calibri"/>
                <a:ea typeface="Calibri"/>
                <a:cs typeface="Calibri"/>
                <a:sym typeface="Calibri"/>
              </a:rPr>
              <a:t>Instead, it sits in front of multiple services and act as a “smart router” or entrypoint into your cluster. You can do a lot of different things with an Ingress, and there are many types of Ingress controllers that have different capabilities.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This will let you do both path based and subdomain based routing to backend services. For example, you can send everything on foo.yourdomain.com to the foo service, and everything under the yourdomain.com/bar/ path to the bar service.</a:t>
            </a:r>
            <a:endParaRPr sz="1200">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etc)</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f3b2c5dcf_0_113: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endParaRPr/>
          </a:p>
        </p:txBody>
      </p:sp>
      <p:sp>
        <p:nvSpPr>
          <p:cNvPr id="257" name="Google Shape;257;g3f3b2c5dcf_0_11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3f3b2c5dcf_0_6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rPr lang="en-US" sz="1050">
                <a:solidFill>
                  <a:srgbClr val="383838"/>
                </a:solidFill>
              </a:rPr>
              <a:t>-- to make NodePort work - </a:t>
            </a:r>
            <a:r>
              <a:rPr lang="en-US" sz="1050" u="sng">
                <a:solidFill>
                  <a:srgbClr val="047AC6"/>
                </a:solidFill>
                <a:hlinkClick r:id="rId2"/>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3"/>
              </a:rPr>
              <a:t>http://34.222.12.167:32083/</a:t>
            </a:r>
            <a:endParaRPr sz="1050">
              <a:solidFill>
                <a:srgbClr val="383838"/>
              </a:solidFill>
            </a:endParaRPr>
          </a:p>
          <a:p>
            <a:pPr indent="0" lvl="0" marL="69850" rtl="0" algn="l">
              <a:spcBef>
                <a:spcPts val="0"/>
              </a:spcBef>
              <a:spcAft>
                <a:spcPts val="0"/>
              </a:spcAft>
              <a:buNone/>
            </a:pPr>
            <a:r>
              <a:t/>
            </a:r>
            <a:endParaRPr sz="1050">
              <a:solidFill>
                <a:srgbClr val="383838"/>
              </a:solidFill>
            </a:endParaRPr>
          </a:p>
          <a:p>
            <a:pPr indent="0" lvl="0" marL="69850" rtl="0" algn="l">
              <a:spcBef>
                <a:spcPts val="0"/>
              </a:spcBef>
              <a:spcAft>
                <a:spcPts val="0"/>
              </a:spcAft>
              <a:buNone/>
            </a:pPr>
            <a:r>
              <a:rPr lang="en-US" sz="1350">
                <a:solidFill>
                  <a:srgbClr val="383838"/>
                </a:solidFill>
              </a:rPr>
              <a:t>kubectl expose pod sharevol --type NodePort --name sharevol-service --port 3006</a:t>
            </a:r>
            <a:endParaRPr sz="1350">
              <a:solidFill>
                <a:srgbClr val="383838"/>
              </a:solidFill>
            </a:endParaRPr>
          </a:p>
          <a:p>
            <a:pPr indent="0" lvl="0" marL="69850" rtl="0" algn="l">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b="1" lang="en-US" sz="1350">
                <a:solidFill>
                  <a:srgbClr val="0000FF"/>
                </a:solidFill>
              </a:rPr>
              <a:t>Example - create node , expose as nodePort service</a:t>
            </a:r>
            <a:endParaRPr b="1" sz="1350">
              <a:solidFill>
                <a:srgbClr val="0000FF"/>
              </a:solidFill>
            </a:endParaRPr>
          </a:p>
          <a:p>
            <a:pPr indent="0" lvl="0" marL="0" rtl="0" algn="l">
              <a:lnSpc>
                <a:spcPct val="157143"/>
              </a:lnSpc>
              <a:spcBef>
                <a:spcPts val="800"/>
              </a:spcBef>
              <a:spcAft>
                <a:spcPts val="0"/>
              </a:spcAft>
              <a:buNone/>
            </a:pPr>
            <a:r>
              <a:rPr lang="en-US" sz="1350"/>
              <a:t>kubectl expose pod nginx-apparmor --type NodePort --name nginx-apparmor-service --port 3003</a:t>
            </a:r>
            <a:endParaRPr sz="1350"/>
          </a:p>
          <a:p>
            <a:pPr indent="0" lvl="0" marL="0" rtl="0" algn="l">
              <a:lnSpc>
                <a:spcPct val="157143"/>
              </a:lnSpc>
              <a:spcBef>
                <a:spcPts val="800"/>
              </a:spcBef>
              <a:spcAft>
                <a:spcPts val="0"/>
              </a:spcAft>
              <a:buNone/>
            </a:pPr>
            <a:r>
              <a:rPr lang="en-US" sz="1350">
                <a:solidFill>
                  <a:srgbClr val="383838"/>
                </a:solidFill>
              </a:rPr>
              <a:t>-- to make NodePort work - </a:t>
            </a:r>
            <a:r>
              <a:rPr lang="en-US" sz="1350" u="sng">
                <a:solidFill>
                  <a:srgbClr val="047AC6"/>
                </a:solidFill>
                <a:hlinkClick r:id="rId4"/>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722" name="Google Shape;722;g3f3b2c5dcf_0_64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p7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76:notes"/>
          <p:cNvSpPr txBox="1"/>
          <p:nvPr>
            <p:ph idx="1" type="body"/>
          </p:nvPr>
        </p:nvSpPr>
        <p:spPr>
          <a:xfrm>
            <a:off x="629392" y="4703388"/>
            <a:ext cx="6127668" cy="1471777"/>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3f3b2c5dcf_0_79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3f3b2c5dcf_0_793: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f3b2c5dcf_0_87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3f3b2c5dcf_0_870: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calculates this patch request using the configuration file, the live configuration, and the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annotation stored in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writes the contents of the configuration file to the </a:t>
            </a:r>
            <a:r>
              <a:rPr b="1" lang="en-US" sz="1050">
                <a:solidFill>
                  <a:srgbClr val="303030"/>
                </a:solidFill>
                <a:highlight>
                  <a:srgbClr val="F7F7F7"/>
                </a:highlight>
                <a:latin typeface="Roboto Mono"/>
                <a:ea typeface="Roboto Mono"/>
                <a:cs typeface="Roboto Mono"/>
                <a:sym typeface="Roboto Mono"/>
              </a:rPr>
              <a:t>kubectl.kubernetes.io/last-applied-configuration</a:t>
            </a:r>
            <a:r>
              <a:rPr lang="en-US" sz="1200">
                <a:solidFill>
                  <a:schemeClr val="dk1"/>
                </a:solidFill>
                <a:highlight>
                  <a:srgbClr val="FFFFFF"/>
                </a:highlight>
                <a:latin typeface="Roboto"/>
                <a:ea typeface="Roboto"/>
                <a:cs typeface="Roboto"/>
                <a:sym typeface="Roboto"/>
              </a:rPr>
              <a:t> annotation. This is used to identify fields that have been removed from the configuration file and need to be cleared from the live configuration. Here are the steps used to calculate which fields should be deleted or set:</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delete. These are the fields present in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and missing from the configuration file.</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add or set. These are the fields present in the configuration file whose values don’t match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230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Here’s an example. Suppose this is the configuration file for a Deployment object:</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3f3b2c5dcf_0_67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3f3b2c5dcf_0_674: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p7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78:notes"/>
          <p:cNvSpPr txBox="1"/>
          <p:nvPr>
            <p:ph idx="1" type="body"/>
          </p:nvPr>
        </p:nvSpPr>
        <p:spPr>
          <a:xfrm>
            <a:off x="731838" y="4644013"/>
            <a:ext cx="5918344" cy="59300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2"/>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p7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7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Add Selectors and Field Selectors, options too for some sample commands like this</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7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79:notes"/>
          <p:cNvSpPr txBox="1"/>
          <p:nvPr>
            <p:ph idx="1" type="body"/>
          </p:nvPr>
        </p:nvSpPr>
        <p:spPr>
          <a:xfrm>
            <a:off x="593766" y="4691514"/>
            <a:ext cx="6210795" cy="207741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8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80:notes"/>
          <p:cNvSpPr txBox="1"/>
          <p:nvPr>
            <p:ph idx="1" type="body"/>
          </p:nvPr>
        </p:nvSpPr>
        <p:spPr>
          <a:xfrm>
            <a:off x="665018" y="4679638"/>
            <a:ext cx="6092042" cy="2041793"/>
          </a:xfrm>
          <a:prstGeom prst="rect">
            <a:avLst/>
          </a:prstGeom>
          <a:solidFill>
            <a:schemeClr val="lt1"/>
          </a:solidFill>
          <a:ln>
            <a:noFill/>
          </a:ln>
        </p:spPr>
        <p:txBody>
          <a:bodyPr anchorCtr="0" anchor="t" bIns="47850" lIns="95725" spcFirstLastPara="1" rIns="95725" wrap="square" tIns="47850">
            <a:noAutofit/>
          </a:bodyPr>
          <a:lstStyle/>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6"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8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8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f3b2c5dcf_0_11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63" name="Google Shape;263;g3f3b2c5dcf_0_11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8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83:notes"/>
          <p:cNvSpPr txBox="1"/>
          <p:nvPr>
            <p:ph idx="1" type="body"/>
          </p:nvPr>
        </p:nvSpPr>
        <p:spPr>
          <a:xfrm>
            <a:off x="546265" y="4679639"/>
            <a:ext cx="6210795" cy="243367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f3b2c5dcf_0_73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3f3b2c5dcf_0_737:notes"/>
          <p:cNvSpPr txBox="1"/>
          <p:nvPr>
            <p:ph idx="1" type="body"/>
          </p:nvPr>
        </p:nvSpPr>
        <p:spPr>
          <a:xfrm>
            <a:off x="731519" y="5141343"/>
            <a:ext cx="6014400" cy="34851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3f3b2c5dcf_0_7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3f3b2c5dcf_0_7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p8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8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p8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85:notes"/>
          <p:cNvSpPr txBox="1"/>
          <p:nvPr>
            <p:ph idx="1" type="body"/>
          </p:nvPr>
        </p:nvSpPr>
        <p:spPr>
          <a:xfrm>
            <a:off x="593766" y="4691514"/>
            <a:ext cx="6187044" cy="237430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p8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86:notes"/>
          <p:cNvSpPr txBox="1"/>
          <p:nvPr>
            <p:ph idx="1" type="body"/>
          </p:nvPr>
        </p:nvSpPr>
        <p:spPr>
          <a:xfrm>
            <a:off x="641268" y="4679638"/>
            <a:ext cx="6139542" cy="1638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3f3b2c5dcf_0_76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3f3b2c5dcf_0_761:notes"/>
          <p:cNvSpPr txBox="1"/>
          <p:nvPr>
            <p:ph idx="1" type="body"/>
          </p:nvPr>
        </p:nvSpPr>
        <p:spPr>
          <a:xfrm>
            <a:off x="731519" y="5175849"/>
            <a:ext cx="6014400" cy="3433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Stand up nginx but with an older version, 1.12.1:</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1. kubectl run nginx --image nginx:1.12.1 --port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Set image to the newer version  (latest). This triggers kubernetes to begin a rolling update:</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set image deployments/nginx nginx=nginx:latest</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the newer image has been rolled out:</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describe deployment 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3f3b2c5dcf_0_76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3f3b2c5dcf_0_765:notes"/>
          <p:cNvSpPr txBox="1"/>
          <p:nvPr>
            <p:ph idx="1" type="body"/>
          </p:nvPr>
        </p:nvSpPr>
        <p:spPr>
          <a:xfrm>
            <a:off x="731519" y="5193102"/>
            <a:ext cx="6031500" cy="3398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40376ed21b85fcd2_14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40376ed21b85fcd2_141: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3f3b2c5dcf_0_8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3f3b2c5dcf_0_8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f3b2c5dcf_0_225: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70" name="Google Shape;270;g3f3b2c5dcf_0_22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3f3b2c5dcf_0_86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3f3b2c5dcf_0_862: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3f3b2c5dcf_0_6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3f3b2c5dcf_0_624: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40376ed21b85fcd2_52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40376ed21b85fcd2_522: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40376ed21b85fcd2_2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40376ed21b85fcd2_2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0376ed21b85fcd2_1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40376ed21b85fcd2_13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9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9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40376ed21b85fcd2_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40376ed21b85fcd2_0: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3f3b2c5dcf_0_8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3f3b2c5dcf_0_8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p9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94:notes"/>
          <p:cNvSpPr txBox="1"/>
          <p:nvPr>
            <p:ph idx="1" type="body"/>
          </p:nvPr>
        </p:nvSpPr>
        <p:spPr>
          <a:xfrm>
            <a:off x="510641" y="4632138"/>
            <a:ext cx="6293922" cy="49274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1. kubectl create -f https://raw.githubusercontent.com/mhausenblas/kbe/master/specs/volumes/pod.yaml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Shell into the first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2.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c1 -i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Write data to an ‘xchange’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3. mount | grep xchange</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4. echo 'some data' &gt; /tmp/xchange/data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Exit out of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5. 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Now shell into the 2</a:t>
            </a:r>
            <a:r>
              <a:rPr b="0" baseline="30000" i="0" lang="en-US" sz="1100" u="none" cap="none" strike="noStrike">
                <a:solidFill>
                  <a:schemeClr val="dk1"/>
                </a:solidFill>
                <a:latin typeface="Calibri"/>
                <a:ea typeface="Calibri"/>
                <a:cs typeface="Calibri"/>
                <a:sym typeface="Calibri"/>
              </a:rPr>
              <a:t>nd</a:t>
            </a:r>
            <a:r>
              <a:rPr b="0" i="0" lang="en-US" sz="1100" u="none" cap="none" strike="noStrike">
                <a:solidFill>
                  <a:schemeClr val="dk1"/>
                </a:solidFill>
                <a:latin typeface="Calibri"/>
                <a:ea typeface="Calibri"/>
                <a:cs typeface="Calibri"/>
                <a:sym typeface="Calibri"/>
              </a:rPr>
              <a:t>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6.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c2 -i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7. mount | grep /tmp/data</a:t>
            </a:r>
            <a:endParaRPr b="0" i="0" sz="1400" u="none" cap="none" strike="noStrike">
              <a:solidFill>
                <a:srgbClr val="000000"/>
              </a:solidFill>
              <a:latin typeface="Arial"/>
              <a:ea typeface="Arial"/>
              <a:cs typeface="Arial"/>
              <a:sym typeface="Arial"/>
            </a:endParaRPr>
          </a:p>
          <a:p>
            <a:pPr indent="-169517" lvl="0" marL="239367"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8. cat /tmp/data/data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View the whole pod.yaml file here:  https://github.com/openshift-evangelists/kbe/blob/master/specs/volumes/pod.yaml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Kubernetes by example Volumes:  http://kubernetesbyexample.com/volumes/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3f3b2c5dcf_0_80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3f3b2c5dcf_0_80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2" name="Google Shape;12;p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1"/>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11"/>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 name="Shape 55"/>
        <p:cNvGrpSpPr/>
        <p:nvPr/>
      </p:nvGrpSpPr>
      <p:grpSpPr>
        <a:xfrm>
          <a:off x="0" y="0"/>
          <a:ext cx="0" cy="0"/>
          <a:chOff x="0" y="0"/>
          <a:chExt cx="0" cy="0"/>
        </a:xfrm>
      </p:grpSpPr>
      <p:sp>
        <p:nvSpPr>
          <p:cNvPr id="56" name="Google Shape;56;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2"/>
          <p:cNvSpPr txBox="1"/>
          <p:nvPr>
            <p:ph idx="1" type="body"/>
          </p:nvPr>
        </p:nvSpPr>
        <p:spPr>
          <a:xfrm>
            <a:off x="3887391" y="987430"/>
            <a:ext cx="4629150" cy="48736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8" name="Google Shape;58;p1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9" name="Google Shape;59;p12"/>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 name="Google Shape;60;p12"/>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 name="Google Shape;61;p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2" name="Shape 62"/>
        <p:cNvGrpSpPr/>
        <p:nvPr/>
      </p:nvGrpSpPr>
      <p:grpSpPr>
        <a:xfrm>
          <a:off x="0" y="0"/>
          <a:ext cx="0" cy="0"/>
          <a:chOff x="0" y="0"/>
          <a:chExt cx="0" cy="0"/>
        </a:xfrm>
      </p:grpSpPr>
      <p:sp>
        <p:nvSpPr>
          <p:cNvPr id="63" name="Google Shape;63;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13"/>
          <p:cNvSpPr/>
          <p:nvPr>
            <p:ph idx="2" type="pic"/>
          </p:nvPr>
        </p:nvSpPr>
        <p:spPr>
          <a:xfrm>
            <a:off x="3887391" y="987430"/>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5" name="Google Shape;65;p1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6" name="Google Shape;66;p13"/>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7" name="Google Shape;67;p13"/>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Google Shape;70;p1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1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4"/>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5" name="Google Shape;75;p14"/>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5"/>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5"/>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5"/>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5"/>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 name="Google Shape;81;p1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82" name="Shape 82"/>
        <p:cNvGrpSpPr/>
        <p:nvPr/>
      </p:nvGrpSpPr>
      <p:grpSpPr>
        <a:xfrm>
          <a:off x="0" y="0"/>
          <a:ext cx="0" cy="0"/>
          <a:chOff x="0" y="0"/>
          <a:chExt cx="0" cy="0"/>
        </a:xfrm>
      </p:grpSpPr>
      <p:sp>
        <p:nvSpPr>
          <p:cNvPr id="83" name="Google Shape;83;p1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6"/>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6" name="Google Shape;86;p16"/>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7" name="Google Shape;87;p1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16"/>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89" name="Shape 89"/>
        <p:cNvGrpSpPr/>
        <p:nvPr/>
      </p:nvGrpSpPr>
      <p:grpSpPr>
        <a:xfrm>
          <a:off x="0" y="0"/>
          <a:ext cx="0" cy="0"/>
          <a:chOff x="0" y="0"/>
          <a:chExt cx="0" cy="0"/>
        </a:xfrm>
      </p:grpSpPr>
      <p:sp>
        <p:nvSpPr>
          <p:cNvPr id="90" name="Google Shape;90;p1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17"/>
          <p:cNvSpPr txBox="1"/>
          <p:nvPr>
            <p:ph idx="2" type="body"/>
          </p:nvPr>
        </p:nvSpPr>
        <p:spPr>
          <a:xfrm>
            <a:off x="139016" y="5783638"/>
            <a:ext cx="2424997" cy="23029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7"/>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7" name="Shape 97"/>
        <p:cNvGrpSpPr/>
        <p:nvPr/>
      </p:nvGrpSpPr>
      <p:grpSpPr>
        <a:xfrm>
          <a:off x="0" y="0"/>
          <a:ext cx="0" cy="0"/>
          <a:chOff x="0" y="0"/>
          <a:chExt cx="0" cy="0"/>
        </a:xfrm>
      </p:grpSpPr>
      <p:sp>
        <p:nvSpPr>
          <p:cNvPr id="98" name="Google Shape;98;p19"/>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9" name="Google Shape;99;p19"/>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2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2" name="Google Shape;102;p20"/>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03" name="Shape 103"/>
        <p:cNvGrpSpPr/>
        <p:nvPr/>
      </p:nvGrpSpPr>
      <p:grpSpPr>
        <a:xfrm>
          <a:off x="0" y="0"/>
          <a:ext cx="0" cy="0"/>
          <a:chOff x="0" y="0"/>
          <a:chExt cx="0" cy="0"/>
        </a:xfrm>
      </p:grpSpPr>
      <p:pic>
        <p:nvPicPr>
          <p:cNvPr id="104" name="Google Shape;104;p21"/>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05" name="Google Shape;105;p21"/>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06" name="Shape 106"/>
        <p:cNvGrpSpPr/>
        <p:nvPr/>
      </p:nvGrpSpPr>
      <p:grpSpPr>
        <a:xfrm>
          <a:off x="0" y="0"/>
          <a:ext cx="0" cy="0"/>
          <a:chOff x="0" y="0"/>
          <a:chExt cx="0" cy="0"/>
        </a:xfrm>
      </p:grpSpPr>
      <p:sp>
        <p:nvSpPr>
          <p:cNvPr id="107" name="Google Shape;107;p2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8" name="Google Shape;108;p22"/>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22"/>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10" name="Google Shape;110;p22"/>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1" name="Shape 111"/>
        <p:cNvGrpSpPr/>
        <p:nvPr/>
      </p:nvGrpSpPr>
      <p:grpSpPr>
        <a:xfrm>
          <a:off x="0" y="0"/>
          <a:ext cx="0" cy="0"/>
          <a:chOff x="0" y="0"/>
          <a:chExt cx="0" cy="0"/>
        </a:xfrm>
      </p:grpSpPr>
      <p:sp>
        <p:nvSpPr>
          <p:cNvPr id="112" name="Google Shape;112;p23"/>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3" name="Google Shape;113;p23"/>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4" name="Shape 114"/>
        <p:cNvGrpSpPr/>
        <p:nvPr/>
      </p:nvGrpSpPr>
      <p:grpSpPr>
        <a:xfrm>
          <a:off x="0" y="0"/>
          <a:ext cx="0" cy="0"/>
          <a:chOff x="0" y="0"/>
          <a:chExt cx="0" cy="0"/>
        </a:xfrm>
      </p:grpSpPr>
      <p:sp>
        <p:nvSpPr>
          <p:cNvPr id="115" name="Google Shape;115;p2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6" name="Google Shape;116;p24"/>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4"/>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8" name="Shape 118"/>
        <p:cNvGrpSpPr/>
        <p:nvPr/>
      </p:nvGrpSpPr>
      <p:grpSpPr>
        <a:xfrm>
          <a:off x="0" y="0"/>
          <a:ext cx="0" cy="0"/>
          <a:chOff x="0" y="0"/>
          <a:chExt cx="0" cy="0"/>
        </a:xfrm>
      </p:grpSpPr>
      <p:sp>
        <p:nvSpPr>
          <p:cNvPr id="119" name="Google Shape;119;p2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0" name="Google Shape;120;p25"/>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1" name="Google Shape;121;p25"/>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2" name="Google Shape;122;p25"/>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3" name="Google Shape;123;p25"/>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Google Shape;125;p2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p28"/>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9" name="Google Shape;129;p28"/>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0" name="Google Shape;130;p28"/>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1" name="Shape 131"/>
        <p:cNvGrpSpPr/>
        <p:nvPr/>
      </p:nvGrpSpPr>
      <p:grpSpPr>
        <a:xfrm>
          <a:off x="0" y="0"/>
          <a:ext cx="0" cy="0"/>
          <a:chOff x="0" y="0"/>
          <a:chExt cx="0" cy="0"/>
        </a:xfrm>
      </p:grpSpPr>
      <p:sp>
        <p:nvSpPr>
          <p:cNvPr id="132" name="Google Shape;132;p29"/>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3" name="Google Shape;133;p29"/>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4" name="Google Shape;134;p29"/>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5" name="Shape 135"/>
        <p:cNvGrpSpPr/>
        <p:nvPr/>
      </p:nvGrpSpPr>
      <p:grpSpPr>
        <a:xfrm>
          <a:off x="0" y="0"/>
          <a:ext cx="0" cy="0"/>
          <a:chOff x="0" y="0"/>
          <a:chExt cx="0" cy="0"/>
        </a:xfrm>
      </p:grpSpPr>
      <p:sp>
        <p:nvSpPr>
          <p:cNvPr id="136" name="Google Shape;136;p3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7" name="Google Shape;137;p30"/>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1"/>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0" name="Google Shape;140;p31"/>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141" name="Shape 141"/>
        <p:cNvGrpSpPr/>
        <p:nvPr/>
      </p:nvGrpSpPr>
      <p:grpSpPr>
        <a:xfrm>
          <a:off x="0" y="0"/>
          <a:ext cx="0" cy="0"/>
          <a:chOff x="0" y="0"/>
          <a:chExt cx="0" cy="0"/>
        </a:xfrm>
      </p:grpSpPr>
      <p:sp>
        <p:nvSpPr>
          <p:cNvPr id="142" name="Google Shape;142;p32"/>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3" name="Google Shape;143;p32"/>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32"/>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145" name="Shape 145"/>
        <p:cNvGrpSpPr/>
        <p:nvPr/>
      </p:nvGrpSpPr>
      <p:grpSpPr>
        <a:xfrm>
          <a:off x="0" y="0"/>
          <a:ext cx="0" cy="0"/>
          <a:chOff x="0" y="0"/>
          <a:chExt cx="0" cy="0"/>
        </a:xfrm>
      </p:grpSpPr>
      <p:sp>
        <p:nvSpPr>
          <p:cNvPr id="146" name="Google Shape;146;p33"/>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7" name="Google Shape;147;p33"/>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48" name="Google Shape;148;p33"/>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3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150" name="Shape 150"/>
        <p:cNvGrpSpPr/>
        <p:nvPr/>
      </p:nvGrpSpPr>
      <p:grpSpPr>
        <a:xfrm>
          <a:off x="0" y="0"/>
          <a:ext cx="0" cy="0"/>
          <a:chOff x="0" y="0"/>
          <a:chExt cx="0" cy="0"/>
        </a:xfrm>
      </p:grpSpPr>
      <p:sp>
        <p:nvSpPr>
          <p:cNvPr id="151" name="Google Shape;151;p34"/>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2" name="Google Shape;152;p34"/>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3" name="Google Shape;153;p34"/>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34"/>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55" name="Google Shape;155;p34"/>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56" name="Shape 156"/>
        <p:cNvGrpSpPr/>
        <p:nvPr/>
      </p:nvGrpSpPr>
      <p:grpSpPr>
        <a:xfrm>
          <a:off x="0" y="0"/>
          <a:ext cx="0" cy="0"/>
          <a:chOff x="0" y="0"/>
          <a:chExt cx="0" cy="0"/>
        </a:xfrm>
      </p:grpSpPr>
      <p:sp>
        <p:nvSpPr>
          <p:cNvPr id="157" name="Google Shape;157;p3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8" name="Google Shape;158;p3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35"/>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3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1" name="Google Shape;161;p3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162" name="Shape 162"/>
        <p:cNvGrpSpPr/>
        <p:nvPr/>
      </p:nvGrpSpPr>
      <p:grpSpPr>
        <a:xfrm>
          <a:off x="0" y="0"/>
          <a:ext cx="0" cy="0"/>
          <a:chOff x="0" y="0"/>
          <a:chExt cx="0" cy="0"/>
        </a:xfrm>
      </p:grpSpPr>
      <p:sp>
        <p:nvSpPr>
          <p:cNvPr id="163" name="Google Shape;163;p3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4" name="Google Shape;164;p3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5" name="Google Shape;165;p3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166" name="Shape 166"/>
        <p:cNvGrpSpPr/>
        <p:nvPr/>
      </p:nvGrpSpPr>
      <p:grpSpPr>
        <a:xfrm>
          <a:off x="0" y="0"/>
          <a:ext cx="0" cy="0"/>
          <a:chOff x="0" y="0"/>
          <a:chExt cx="0" cy="0"/>
        </a:xfrm>
      </p:grpSpPr>
      <p:sp>
        <p:nvSpPr>
          <p:cNvPr id="167" name="Google Shape;167;p37"/>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8" name="Google Shape;168;p37"/>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9" name="Google Shape;169;p37"/>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0" name="Google Shape;170;p37"/>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1" name="Google Shape;171;p37"/>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2" name="Google Shape;172;p37"/>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173" name="Shape 173"/>
        <p:cNvGrpSpPr/>
        <p:nvPr/>
      </p:nvGrpSpPr>
      <p:grpSpPr>
        <a:xfrm>
          <a:off x="0" y="0"/>
          <a:ext cx="0" cy="0"/>
          <a:chOff x="0" y="0"/>
          <a:chExt cx="0" cy="0"/>
        </a:xfrm>
      </p:grpSpPr>
      <p:sp>
        <p:nvSpPr>
          <p:cNvPr id="174" name="Google Shape;174;p3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75" name="Google Shape;175;p38"/>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6" name="Google Shape;176;p38"/>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38"/>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8" name="Google Shape;178;p3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9" name="Google Shape;179;p3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0" name="Google Shape;180;p3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181" name="Shape 181"/>
        <p:cNvGrpSpPr/>
        <p:nvPr/>
      </p:nvGrpSpPr>
      <p:grpSpPr>
        <a:xfrm>
          <a:off x="0" y="0"/>
          <a:ext cx="0" cy="0"/>
          <a:chOff x="0" y="0"/>
          <a:chExt cx="0" cy="0"/>
        </a:xfrm>
      </p:grpSpPr>
      <p:sp>
        <p:nvSpPr>
          <p:cNvPr id="182" name="Google Shape;182;p3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3" name="Google Shape;183;p39"/>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39"/>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5" name="Google Shape;185;p3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6" name="Google Shape;186;p3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7" name="Google Shape;187;p3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188" name="Shape 188"/>
        <p:cNvGrpSpPr/>
        <p:nvPr/>
      </p:nvGrpSpPr>
      <p:grpSpPr>
        <a:xfrm>
          <a:off x="0" y="0"/>
          <a:ext cx="0" cy="0"/>
          <a:chOff x="0" y="0"/>
          <a:chExt cx="0" cy="0"/>
        </a:xfrm>
      </p:grpSpPr>
      <p:sp>
        <p:nvSpPr>
          <p:cNvPr id="189" name="Google Shape;189;p4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0" name="Google Shape;190;p4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1" name="Google Shape;191;p4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2" name="Google Shape;192;p4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3" name="Google Shape;193;p4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4" name="Google Shape;194;p4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623888" y="1709743"/>
            <a:ext cx="78867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5"/>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3" name="Google Shape;23;p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4" name="Shape 24"/>
        <p:cNvGrpSpPr/>
        <p:nvPr/>
      </p:nvGrpSpPr>
      <p:grpSpPr>
        <a:xfrm>
          <a:off x="0" y="0"/>
          <a:ext cx="0" cy="0"/>
          <a:chOff x="0" y="0"/>
          <a:chExt cx="0" cy="0"/>
        </a:xfrm>
      </p:grpSpPr>
      <p:sp>
        <p:nvSpPr>
          <p:cNvPr id="25" name="Google Shape;25;p6"/>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26" name="Google Shape;26;p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6"/>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8" name="Shape 28"/>
        <p:cNvGrpSpPr/>
        <p:nvPr/>
      </p:nvGrpSpPr>
      <p:grpSpPr>
        <a:xfrm>
          <a:off x="0" y="0"/>
          <a:ext cx="0" cy="0"/>
          <a:chOff x="0" y="0"/>
          <a:chExt cx="0" cy="0"/>
        </a:xfrm>
      </p:grpSpPr>
      <p:sp>
        <p:nvSpPr>
          <p:cNvPr id="29" name="Google Shape;29;p7"/>
          <p:cNvSpPr txBox="1"/>
          <p:nvPr>
            <p:ph idx="1" type="body"/>
          </p:nvPr>
        </p:nvSpPr>
        <p:spPr>
          <a:xfrm>
            <a:off x="457201" y="1354140"/>
            <a:ext cx="3886201"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7"/>
          <p:cNvSpPr txBox="1"/>
          <p:nvPr>
            <p:ph idx="2" type="body"/>
          </p:nvPr>
        </p:nvSpPr>
        <p:spPr>
          <a:xfrm>
            <a:off x="4800600" y="1354140"/>
            <a:ext cx="4059238"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7"/>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33" name="Shape 33"/>
        <p:cNvGrpSpPr/>
        <p:nvPr/>
      </p:nvGrpSpPr>
      <p:grpSpPr>
        <a:xfrm>
          <a:off x="0" y="0"/>
          <a:ext cx="0" cy="0"/>
          <a:chOff x="0" y="0"/>
          <a:chExt cx="0" cy="0"/>
        </a:xfrm>
      </p:grpSpPr>
      <p:sp>
        <p:nvSpPr>
          <p:cNvPr id="34" name="Google Shape;34;p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8"/>
          <p:cNvSpPr txBox="1"/>
          <p:nvPr>
            <p:ph idx="1" type="body"/>
          </p:nvPr>
        </p:nvSpPr>
        <p:spPr>
          <a:xfrm>
            <a:off x="453542" y="986177"/>
            <a:ext cx="8404709" cy="4032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8"/>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10"/>
          <p:cNvSpPr txBox="1"/>
          <p:nvPr>
            <p:ph type="title"/>
          </p:nvPr>
        </p:nvSpPr>
        <p:spPr>
          <a:xfrm>
            <a:off x="629841" y="365129"/>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10"/>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10"/>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0"/>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10"/>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10"/>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theme" Target="../theme/theme3.xml"/><Relationship Id="rId23" Type="http://schemas.openxmlformats.org/officeDocument/2006/relationships/slideLayout" Target="../slideLayouts/slideLayout38.xml"/><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6" name="Google Shape;96;p18"/>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2.xml"/><Relationship Id="rId3" Type="http://schemas.openxmlformats.org/officeDocument/2006/relationships/hyperlink" Target="https://github.com/abhikbanerjee/Kubernetes_Exercise_Files/blob/master/helper_yaml_files/pvc.yaml" TargetMode="External"/><Relationship Id="rId4" Type="http://schemas.openxmlformats.org/officeDocument/2006/relationships/hyperlink" Target="https://github.com/abhikbanerjee/Kubernetes_Exercise_Files/blob/master/helper_yaml_files/deploy_pvc.yaml" TargetMode="External"/><Relationship Id="rId5"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github.com/abhikbanerjee/Kubernetes_Exercise_Files/blob/master/AWS_Creating_Volume.md" TargetMode="External"/><Relationship Id="rId4" Type="http://schemas.openxmlformats.org/officeDocument/2006/relationships/hyperlink" Target="https://github.com/abhikbanerjee/Kubernetes_Exercise_Files/blob/master/AWS_Creating_Persistent_Volume.md"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0.png"/><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github.com/abhikbanerjee/Kubernetes_Exercise_Files/blob/master/AWS_Kubernetes_Logging.m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github.com/abhikbanerjee/Kubernetes_Exercise_Files/blob/master/AWS_ElasticSearch_Kubernetes.m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kubernetes.io/docs/concepts/workloads/controllers/jobs-run-to-completion/"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6.png"/><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github.com/abhikbanerjee/Kubernetes_Exercise_Files/blob/master/AWS_job_cronjob.md"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s://github.com/abhikbanerjee/Kubernetes_Exercise_Files/blob/master/AWS_Daemonset.md"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github.com/abhikbanerjee/Kubernetes_Exercise_Files/blob/master/AWS_statefulsets.md"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s://12factor.net/" TargetMode="Externa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hyperlink" Target="https://github.com/abhikbanerjee/Kubernetes_Exercise_Files/blob/master/AWS_Application_Secrets.md"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5.png"/><Relationship Id="rId4" Type="http://schemas.openxmlformats.org/officeDocument/2006/relationships/image" Target="../media/image7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3.xml"/><Relationship Id="rId3" Type="http://schemas.openxmlformats.org/officeDocument/2006/relationships/image" Target="../media/image7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github.com/abhikbanerjee/Kubernetes_Exercise_Files/blob/master/AWS_configmap.m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github.com/abhikbanerjee/Kubernetes_Exercise_Files/blob/master/AWS_setup_files/Kubernetes_Setup_AWS.md" TargetMode="External"/><Relationship Id="rId4" Type="http://schemas.openxmlformats.org/officeDocument/2006/relationships/image" Target="../media/image9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github.com/abhikbanerjee/Kubernetes_Exercise_Files/blob/master/AWS_Configure_Prometheus.md"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hyperlink" Target="https://kubernetes.io/docs/reference/access-authn-authz/admission-controllers/#what-does-each-admission-controller-do"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8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hyperlink" Target="https://kubernetes.io/docs/concepts/policy/resource-quotas/"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hyperlink" Target="https://kubernetes.io/docs/reference/" TargetMode="External"/><Relationship Id="rId4" Type="http://schemas.openxmlformats.org/officeDocument/2006/relationships/hyperlink" Target="https://kubernetes.io/docs/concept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abhikbanerjee/Kubernetes_Exercise_Files/blob/master/AWS_setup_files/Kubernetes_Setup_AW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7.jpg"/><Relationship Id="rId5"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2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tasks/configure-pod-container/configure-liveness-readiness-probes/"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docs/tasks/run-application/horizontal-pod-autoscale/" TargetMode="External"/><Relationship Id="rId11" Type="http://schemas.openxmlformats.org/officeDocument/2006/relationships/hyperlink" Target="https://kubernetes.io/docs/tasks/debug-application-cluster/resource-usage-monitoring/" TargetMode="External"/><Relationship Id="rId10" Type="http://schemas.openxmlformats.org/officeDocument/2006/relationships/hyperlink" Target="https://kubernetes.io/docs/tasks/run-application/rolling-update-replication-controller/" TargetMode="External"/><Relationship Id="rId13" Type="http://schemas.openxmlformats.org/officeDocument/2006/relationships/hyperlink" Target="https://kubernetes.io/docs/admin/authorization/" TargetMode="External"/><Relationship Id="rId12" Type="http://schemas.openxmlformats.org/officeDocument/2006/relationships/hyperlink" Target="https://kubernetes.io/docs/tasks/debug-application-cluster/debug-application-introspe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kubernetes.io/docs/concepts/services-networking/dns-pod-service/" TargetMode="External"/><Relationship Id="rId4" Type="http://schemas.openxmlformats.org/officeDocument/2006/relationships/hyperlink" Target="https://kubernetes.io/docs/tasks/access-application-cluster/web-ui-dashboard/" TargetMode="External"/><Relationship Id="rId5" Type="http://schemas.openxmlformats.org/officeDocument/2006/relationships/hyperlink" Target="https://kubernetes.io/docs/tasks/debug-application-cluster/resource-usage-monitoring/" TargetMode="External"/><Relationship Id="rId6" Type="http://schemas.openxmlformats.org/officeDocument/2006/relationships/hyperlink" Target="https://kubernetes.io/docs/concepts/cluster-administration/logg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github.com/abhikbanerjee/Kubernetes_Exercise_Files/blob/master/AWS_rc_rs_deploy.m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cloud.google.com/kubernetes-engine/docs/tutorials/http-balancer" TargetMode="External"/><Relationship Id="rId4" Type="http://schemas.openxmlformats.org/officeDocument/2006/relationships/hyperlink" Target="https://github.com/kubernetes/ingress-nginx" TargetMode="External"/><Relationship Id="rId5" Type="http://schemas.openxmlformats.org/officeDocument/2006/relationships/hyperlink" Target="https://github.com/heptio/contour" TargetMode="External"/><Relationship Id="rId6" Type="http://schemas.openxmlformats.org/officeDocument/2006/relationships/hyperlink" Target="https://istio.io/docs/tasks/traffic-management/ingress.html" TargetMode="External"/><Relationship Id="rId7"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6.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github.com/abhikbanerjee/Kubernetes_Exercise_Files/blob/master/AWS_pod_deploy_service.m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github.com/abhikbanerjee/Kubernetes_Exercise_Files/blob/master/AWS_labels_usage.m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9.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 Id="rId3"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6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github.com/abhikbanerjee/Kubernetes_Exercise_Files/blob/master/AWS_scaling_roll_out.md"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9.xml"/><Relationship Id="rId3" Type="http://schemas.openxmlformats.org/officeDocument/2006/relationships/image" Target="../media/image59.png"/><Relationship Id="rId4" Type="http://schemas.openxmlformats.org/officeDocument/2006/relationships/hyperlink" Target="https://github.com/abhikbanerjee/Kubernetes_Exercise_Files/blob/master/helper_yaml_files/guestbook.ya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0.xml"/><Relationship Id="rId3" Type="http://schemas.openxmlformats.org/officeDocument/2006/relationships/image" Target="../media/image61.pn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raw.githubusercontent.com/abhikbanerjee/Kubernetes_Exercise_Files/master/helper_yaml_files/Ex_common_debugging/helloworld-with-bad-pod.ya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s://kubernetes.io/docs/admin/kubelet/"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github.com/abhikbanerjee/Kubernetes_Exercise_Files/blob/master/AWS_liveness_readiness_probe.md"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6000"/>
              <a:buFont typeface="Calibri"/>
              <a:buNone/>
            </a:pPr>
            <a:r>
              <a:rPr b="1" i="0" lang="en-US" sz="6000" u="none" cap="none" strike="noStrike">
                <a:solidFill>
                  <a:srgbClr val="000000"/>
                </a:solidFill>
                <a:latin typeface="Calibri"/>
                <a:ea typeface="Calibri"/>
                <a:cs typeface="Calibri"/>
                <a:sym typeface="Calibri"/>
              </a:rPr>
              <a:t>Introduction to Kubernetes</a:t>
            </a:r>
            <a:endParaRPr b="1" i="0" sz="6000" u="none" cap="none" strike="noStrike">
              <a:solidFill>
                <a:srgbClr val="000000"/>
              </a:solidFill>
              <a:latin typeface="Calibri"/>
              <a:ea typeface="Calibri"/>
              <a:cs typeface="Calibri"/>
              <a:sym typeface="Calibri"/>
            </a:endParaRPr>
          </a:p>
        </p:txBody>
      </p:sp>
      <p:sp>
        <p:nvSpPr>
          <p:cNvPr id="200" name="Google Shape;200;p4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160"/>
              <a:buFont typeface="Noto Sans Symbols"/>
              <a:buNone/>
            </a:pPr>
            <a:r>
              <a:t/>
            </a:r>
            <a:endParaRPr b="1" i="0" sz="2000" u="none" cap="none" strike="noStrike">
              <a:solidFill>
                <a:schemeClr val="dk1"/>
              </a:solidFill>
              <a:latin typeface="Calibri"/>
              <a:ea typeface="Calibri"/>
              <a:cs typeface="Calibri"/>
              <a:sym typeface="Calibri"/>
            </a:endParaRPr>
          </a:p>
          <a:p>
            <a:pPr indent="0" lvl="0" marL="0" marR="0" rtl="0" algn="ctr">
              <a:lnSpc>
                <a:spcPct val="90000"/>
              </a:lnSpc>
              <a:spcBef>
                <a:spcPts val="480"/>
              </a:spcBef>
              <a:spcAft>
                <a:spcPts val="0"/>
              </a:spcAft>
              <a:buClr>
                <a:schemeClr val="accent3"/>
              </a:buClr>
              <a:buSzPts val="2160"/>
              <a:buFont typeface="Noto Sans Symbols"/>
              <a:buNone/>
            </a:pPr>
            <a:r>
              <a:rPr b="1" i="0" lang="en-US" sz="2000" u="none" cap="none" strike="noStrike">
                <a:solidFill>
                  <a:schemeClr val="dk1"/>
                </a:solidFill>
                <a:latin typeface="Calibri"/>
                <a:ea typeface="Calibri"/>
                <a:cs typeface="Calibri"/>
                <a:sym typeface="Calibri"/>
              </a:rPr>
              <a:t>64300M_2.0_2018</a:t>
            </a:r>
            <a:endParaRPr b="1" i="0" sz="2000" u="none" cap="none" strike="noStrike">
              <a:solidFill>
                <a:schemeClr val="dk1"/>
              </a:solidFill>
              <a:latin typeface="Calibri"/>
              <a:ea typeface="Calibri"/>
              <a:cs typeface="Calibri"/>
              <a:sym typeface="Calibri"/>
            </a:endParaRPr>
          </a:p>
        </p:txBody>
      </p:sp>
      <p:pic>
        <p:nvPicPr>
          <p:cNvPr id="201" name="Google Shape;201;p41"/>
          <p:cNvPicPr preferRelativeResize="0"/>
          <p:nvPr/>
        </p:nvPicPr>
        <p:blipFill rotWithShape="1">
          <a:blip r:embed="rId3">
            <a:alphaModFix/>
          </a:blip>
          <a:srcRect b="0" l="0" r="0" t="0"/>
          <a:stretch/>
        </p:blipFill>
        <p:spPr>
          <a:xfrm>
            <a:off x="5105400" y="3810000"/>
            <a:ext cx="4038600" cy="2953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279" name="Google Shape;279;p50"/>
          <p:cNvGraphicFramePr/>
          <p:nvPr/>
        </p:nvGraphicFramePr>
        <p:xfrm>
          <a:off x="1524000" y="1397000"/>
          <a:ext cx="3000000" cy="3000000"/>
        </p:xfrm>
        <a:graphic>
          <a:graphicData uri="http://schemas.openxmlformats.org/drawingml/2006/table">
            <a:tbl>
              <a:tblPr bandRow="1" firstRow="1">
                <a:noFill/>
                <a:tableStyleId>{7D33288B-E7A7-478C-9ABC-67B0CC484273}</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4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41" name="Google Shape;941;p140"/>
          <p:cNvSpPr txBox="1"/>
          <p:nvPr/>
        </p:nvSpPr>
        <p:spPr>
          <a:xfrm>
            <a:off x="431449" y="1492819"/>
            <a:ext cx="7954500" cy="732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PV: Storage in the cluster that has been provisioned by an administrator (static or dynamic) and is independent of any individual pod that uses the PV.</a:t>
            </a:r>
            <a:endParaRPr/>
          </a:p>
          <a:p>
            <a:pPr indent="-25400" lvl="0" marL="342900" marR="0" rtl="0" algn="l">
              <a:lnSpc>
                <a:spcPct val="100000"/>
              </a:lnSpc>
              <a:spcBef>
                <a:spcPts val="60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42" name="Google Shape;942;p140"/>
          <p:cNvSpPr txBox="1"/>
          <p:nvPr/>
        </p:nvSpPr>
        <p:spPr>
          <a:xfrm>
            <a:off x="568476" y="2310190"/>
            <a:ext cx="7559400" cy="344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Following volumes are supported by Kubernetes:</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GCEPersistentDisk ; AWSElasticBlockStore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AzureFile ; AzureDisk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FC (Fibre Channel) ; FlexVolume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Flocker ; NFS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iSCSI ; RBD (Ceph Block Device)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CephFS ; Cinder (OpenStack block storage)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Glusterfs ; VsphereVolume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Portworx Volumes ; ScaleIO Volumes</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StorageOS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48" name="Google Shape;948;p141"/>
          <p:cNvSpPr txBox="1"/>
          <p:nvPr/>
        </p:nvSpPr>
        <p:spPr>
          <a:xfrm>
            <a:off x="616858" y="1572380"/>
            <a:ext cx="3847200" cy="4354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PersistentVolume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pv0003</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capacity:</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 5Gi</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volumeMode: Filesystem</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accessModes: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ReadWriteOnce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persistentVolumeReclaimPolicy: Recycle</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storageClassName: slow</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mountOptions: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hard</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nfsvers=4.1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nfs: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path: /tmp</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 172.17.0.2</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 Claims</a:t>
            </a:r>
            <a:endParaRPr b="1" i="0" sz="3600" u="none" cap="none" strike="noStrike">
              <a:solidFill>
                <a:schemeClr val="dk1"/>
              </a:solidFill>
              <a:latin typeface="Calibri"/>
              <a:ea typeface="Calibri"/>
              <a:cs typeface="Calibri"/>
              <a:sym typeface="Calibri"/>
            </a:endParaRPr>
          </a:p>
        </p:txBody>
      </p:sp>
      <p:sp>
        <p:nvSpPr>
          <p:cNvPr id="954" name="Google Shape;954;p142"/>
          <p:cNvSpPr txBox="1"/>
          <p:nvPr/>
        </p:nvSpPr>
        <p:spPr>
          <a:xfrm>
            <a:off x="443550" y="764125"/>
            <a:ext cx="7954500" cy="46932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a:latin typeface="Calibri"/>
              <a:ea typeface="Calibri"/>
              <a:cs typeface="Calibri"/>
              <a:sym typeface="Calibri"/>
            </a:endParaRPr>
          </a:p>
          <a:p>
            <a:pPr indent="457200" lvl="0" marL="0" marR="0" rtl="0" algn="l">
              <a:lnSpc>
                <a:spcPct val="100000"/>
              </a:lnSpc>
              <a:spcBef>
                <a:spcPts val="600"/>
              </a:spcBef>
              <a:spcAft>
                <a:spcPts val="0"/>
              </a:spcAft>
              <a:buClr>
                <a:schemeClr val="dk1"/>
              </a:buClr>
              <a:buSzPts val="1600"/>
              <a:buFont typeface="Calibri"/>
              <a:buNone/>
            </a:pPr>
            <a:r>
              <a:rPr lang="en-US" sz="2200">
                <a:solidFill>
                  <a:schemeClr val="dk1"/>
                </a:solidFill>
                <a:latin typeface="Calibri"/>
                <a:ea typeface="Calibri"/>
                <a:cs typeface="Calibri"/>
                <a:sym typeface="Calibri"/>
              </a:rPr>
              <a:t> </a:t>
            </a:r>
            <a:r>
              <a:rPr lang="en-US" sz="2200" u="sng">
                <a:solidFill>
                  <a:schemeClr val="hlink"/>
                </a:solidFill>
                <a:latin typeface="Calibri"/>
                <a:ea typeface="Calibri"/>
                <a:cs typeface="Calibri"/>
                <a:sym typeface="Calibri"/>
                <a:hlinkClick r:id="rId3"/>
              </a:rPr>
              <a:t>https://github.com/abhikbanerjee/Kubernetes_Exercise_Files/blob/master/helper_yaml_files/pvc.yaml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lang="en-US" sz="2200" u="sng">
                <a:solidFill>
                  <a:schemeClr val="hlink"/>
                </a:solidFill>
                <a:latin typeface="Calibri"/>
                <a:ea typeface="Calibri"/>
                <a:cs typeface="Calibri"/>
                <a:sym typeface="Calibri"/>
                <a:hlinkClick r:id="rId4"/>
              </a:rPr>
              <a:t>https://github.com/abhikbanerjee/Kubernetes_Exercise_Files/blob/master/helper_yaml_files/deploy_pvc.yaml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t/>
            </a:r>
            <a:endParaRPr i="0" sz="2200" u="none" cap="none" strike="noStrike">
              <a:solidFill>
                <a:schemeClr val="dk1"/>
              </a:solidFill>
              <a:latin typeface="Calibri"/>
              <a:ea typeface="Calibri"/>
              <a:cs typeface="Calibri"/>
              <a:sym typeface="Calibri"/>
            </a:endParaRPr>
          </a:p>
        </p:txBody>
      </p:sp>
      <p:pic>
        <p:nvPicPr>
          <p:cNvPr id="955" name="Google Shape;955;p142"/>
          <p:cNvPicPr preferRelativeResize="0"/>
          <p:nvPr/>
        </p:nvPicPr>
        <p:blipFill rotWithShape="1">
          <a:blip r:embed="rId5">
            <a:alphaModFix/>
          </a:blip>
          <a:srcRect b="0" l="0" r="0" t="0"/>
          <a:stretch/>
        </p:blipFill>
        <p:spPr>
          <a:xfrm>
            <a:off x="952500" y="4419600"/>
            <a:ext cx="7238999" cy="149433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43"/>
          <p:cNvSpPr txBox="1"/>
          <p:nvPr>
            <p:ph type="title"/>
          </p:nvPr>
        </p:nvSpPr>
        <p:spPr>
          <a:xfrm>
            <a:off x="628650" y="365126"/>
            <a:ext cx="7886700" cy="79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6 - (Volume, PV, PVC)</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61" name="Google Shape;961;p143"/>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create pods,PV and PVC</a:t>
            </a:r>
            <a:endParaRPr b="0" sz="2200"/>
          </a:p>
          <a:p>
            <a:pPr indent="-368300" lvl="0" marL="457200" marR="0" rtl="0" algn="l">
              <a:lnSpc>
                <a:spcPct val="90000"/>
              </a:lnSpc>
              <a:spcBef>
                <a:spcPts val="0"/>
              </a:spcBef>
              <a:spcAft>
                <a:spcPts val="0"/>
              </a:spcAft>
              <a:buClr>
                <a:srgbClr val="000000"/>
              </a:buClr>
              <a:buSzPts val="2200"/>
              <a:buChar char="-"/>
            </a:pPr>
            <a:r>
              <a:rPr b="0" lang="en-US" sz="2200"/>
              <a:t>Experiment with creating end to end application, mount volume, read from shared pod</a:t>
            </a:r>
            <a:endParaRPr b="0" sz="2200"/>
          </a:p>
          <a:p>
            <a:pPr indent="-368300" lvl="0" marL="457200" marR="0" rtl="0" algn="l">
              <a:lnSpc>
                <a:spcPct val="90000"/>
              </a:lnSpc>
              <a:spcBef>
                <a:spcPts val="0"/>
              </a:spcBef>
              <a:spcAft>
                <a:spcPts val="0"/>
              </a:spcAft>
              <a:buClr>
                <a:srgbClr val="000000"/>
              </a:buClr>
              <a:buSzPts val="2200"/>
              <a:buChar char="-"/>
            </a:pPr>
            <a:r>
              <a:rPr b="0" lang="en-US" sz="2200"/>
              <a:t>Fix a bug</a:t>
            </a:r>
            <a:endParaRPr sz="1200"/>
          </a:p>
          <a:p>
            <a:pPr indent="0" lvl="0" marL="0" marR="0" rtl="0" algn="l">
              <a:lnSpc>
                <a:spcPct val="90000"/>
              </a:lnSpc>
              <a:spcBef>
                <a:spcPts val="0"/>
              </a:spcBef>
              <a:spcAft>
                <a:spcPts val="0"/>
              </a:spcAft>
              <a:buNone/>
            </a:pPr>
            <a:r>
              <a:t/>
            </a:r>
            <a:endParaRPr sz="1200"/>
          </a:p>
          <a:p>
            <a:pPr indent="0" lvl="0" marL="0" marR="0" rtl="0" algn="l">
              <a:lnSpc>
                <a:spcPct val="90000"/>
              </a:lnSpc>
              <a:spcBef>
                <a:spcPts val="0"/>
              </a:spcBef>
              <a:spcAft>
                <a:spcPts val="0"/>
              </a:spcAft>
              <a:buNone/>
            </a:pPr>
            <a:r>
              <a:rPr lang="en-US" sz="2200"/>
              <a:t>6.1 Exercise of Volume</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3"/>
              </a:rPr>
              <a:t>https://github.com/abhikbanerjee/Kubernetes_Exercise_Files/blob/master/AWS_Creating_Volume.md</a:t>
            </a:r>
            <a:r>
              <a:rPr lang="en-US" sz="2200"/>
              <a:t> </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a:t>6.2 Exercise on PV, PVC</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4"/>
              </a:rPr>
              <a:t>https://github.com/abhikbanerjee/Kubernetes_Exercise_Files/blob/master/AWS_Creating_Persistent_Volume.md</a:t>
            </a:r>
            <a:r>
              <a:rPr lang="en-US" sz="2200"/>
              <a:t> </a:t>
            </a:r>
            <a:endParaRPr sz="22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44"/>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sp>
        <p:nvSpPr>
          <p:cNvPr id="968" name="Google Shape;968;p144"/>
          <p:cNvSpPr txBox="1"/>
          <p:nvPr>
            <p:ph idx="1" type="body"/>
          </p:nvPr>
        </p:nvSpPr>
        <p:spPr>
          <a:xfrm>
            <a:off x="457200" y="1705100"/>
            <a:ext cx="7723800" cy="43908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Logs can be accessed from a currently run container or any number or previously run containers, accessed by container name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Containerized apps write logs to stdout and stderr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Node level logging is the most common approach, typically using Elasticsearch. </a:t>
            </a:r>
            <a:endParaRPr b="1" i="0" sz="2200" u="none" cap="none" strike="noStrike">
              <a:solidFill>
                <a:schemeClr val="dk1"/>
              </a:solidFill>
              <a:latin typeface="Calibri"/>
              <a:ea typeface="Calibri"/>
              <a:cs typeface="Calibri"/>
              <a:sym typeface="Calibri"/>
            </a:endParaRPr>
          </a:p>
        </p:txBody>
      </p:sp>
      <p:sp>
        <p:nvSpPr>
          <p:cNvPr id="969" name="Google Shape;969;p144"/>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Aggregate, access and print logs from containers</a:t>
            </a:r>
            <a:endParaRPr i="0" sz="2200" u="none" cap="none" strike="noStrike">
              <a:solidFill>
                <a:srgbClr val="00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45"/>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An external system can perform the log rotation by calling logrotate, which would result in kubectl logs returning an empty result</a:t>
            </a:r>
            <a:endParaRPr b="0" i="0" sz="1800" u="none" cap="none" strike="noStrike">
              <a:solidFill>
                <a:schemeClr val="dk1"/>
              </a:solidFill>
              <a:latin typeface="Arial"/>
              <a:ea typeface="Arial"/>
              <a:cs typeface="Arial"/>
              <a:sym typeface="Arial"/>
            </a:endParaRPr>
          </a:p>
        </p:txBody>
      </p:sp>
      <p:sp>
        <p:nvSpPr>
          <p:cNvPr id="976" name="Google Shape;976;p14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pic>
        <p:nvPicPr>
          <p:cNvPr id="977" name="Google Shape;977;p145"/>
          <p:cNvPicPr preferRelativeResize="0"/>
          <p:nvPr/>
        </p:nvPicPr>
        <p:blipFill rotWithShape="1">
          <a:blip r:embed="rId3">
            <a:alphaModFix/>
          </a:blip>
          <a:srcRect b="0" l="0" r="0" t="0"/>
          <a:stretch/>
        </p:blipFill>
        <p:spPr>
          <a:xfrm>
            <a:off x="150425" y="1209250"/>
            <a:ext cx="8701475" cy="1302800"/>
          </a:xfrm>
          <a:prstGeom prst="rect">
            <a:avLst/>
          </a:prstGeom>
          <a:noFill/>
          <a:ln>
            <a:noFill/>
          </a:ln>
        </p:spPr>
      </p:pic>
      <p:pic>
        <p:nvPicPr>
          <p:cNvPr id="978" name="Google Shape;978;p145"/>
          <p:cNvPicPr preferRelativeResize="0"/>
          <p:nvPr/>
        </p:nvPicPr>
        <p:blipFill rotWithShape="1">
          <a:blip r:embed="rId4">
            <a:alphaModFix/>
          </a:blip>
          <a:srcRect b="0" l="0" r="0" t="0"/>
          <a:stretch/>
        </p:blipFill>
        <p:spPr>
          <a:xfrm>
            <a:off x="152400" y="2726575"/>
            <a:ext cx="8669282" cy="1613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46"/>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7 - Kubernetes Logging</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85" name="Google Shape;985;p146"/>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logging pd</a:t>
            </a:r>
            <a:endParaRPr b="0" sz="2200"/>
          </a:p>
          <a:p>
            <a:pPr indent="-368300" lvl="0" marL="457200" rtl="0" algn="l">
              <a:spcBef>
                <a:spcPts val="0"/>
              </a:spcBef>
              <a:spcAft>
                <a:spcPts val="0"/>
              </a:spcAft>
              <a:buClr>
                <a:srgbClr val="000000"/>
              </a:buClr>
              <a:buSzPts val="2200"/>
              <a:buChar char="-"/>
            </a:pPr>
            <a:r>
              <a:rPr b="0" lang="en-US" sz="2200"/>
              <a:t>View the logs</a:t>
            </a:r>
            <a:endParaRPr b="0" sz="2200"/>
          </a:p>
          <a:p>
            <a:pPr indent="-368300" lvl="0" marL="457200" rtl="0" algn="l">
              <a:spcBef>
                <a:spcPts val="0"/>
              </a:spcBef>
              <a:spcAft>
                <a:spcPts val="0"/>
              </a:spcAft>
              <a:buClr>
                <a:srgbClr val="000000"/>
              </a:buClr>
              <a:buSzPts val="2200"/>
              <a:buChar char="-"/>
            </a:pPr>
            <a:r>
              <a:rPr b="0" lang="en-US" sz="2200"/>
              <a:t>Create one-shot pod</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https://github.com/abhikbanerjee/Kubernetes_Exercise_Files/blob/master/AWS_Kubernetes_Logging.md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47"/>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8 - ElasticSearch example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92" name="Google Shape;992;p147"/>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Real world example for hosting ElasticSearch (ES)</a:t>
            </a:r>
            <a:endParaRPr b="0" sz="2200"/>
          </a:p>
          <a:p>
            <a:pPr indent="-368300" lvl="0" marL="457200" rtl="0" algn="l">
              <a:spcBef>
                <a:spcPts val="0"/>
              </a:spcBef>
              <a:spcAft>
                <a:spcPts val="0"/>
              </a:spcAft>
              <a:buClr>
                <a:srgbClr val="000000"/>
              </a:buClr>
              <a:buSzPts val="2200"/>
              <a:buChar char="-"/>
            </a:pPr>
            <a:r>
              <a:rPr b="0" lang="en-US" sz="2200"/>
              <a:t>Deploy , scale the ES application</a:t>
            </a:r>
            <a:endParaRPr b="0" sz="2200"/>
          </a:p>
          <a:p>
            <a:pPr indent="-368300" lvl="0" marL="457200" rtl="0" algn="l">
              <a:spcBef>
                <a:spcPts val="0"/>
              </a:spcBef>
              <a:spcAft>
                <a:spcPts val="0"/>
              </a:spcAft>
              <a:buClr>
                <a:srgbClr val="000000"/>
              </a:buClr>
              <a:buSzPts val="2200"/>
              <a:buChar char="-"/>
            </a:pPr>
            <a:r>
              <a:rPr b="0" lang="en-US" sz="2200"/>
              <a:t>Create Index and Search</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https://github.com/abhikbanerjee/Kubernetes_Exercise_Files/blob/master/AWS_ElasticSearch_Kubernetes.md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48"/>
          <p:cNvSpPr txBox="1"/>
          <p:nvPr>
            <p:ph type="title"/>
          </p:nvPr>
        </p:nvSpPr>
        <p:spPr>
          <a:xfrm>
            <a:off x="628650" y="1746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998" name="Google Shape;998;p148"/>
          <p:cNvSpPr txBox="1"/>
          <p:nvPr>
            <p:ph idx="1" type="body"/>
          </p:nvPr>
        </p:nvSpPr>
        <p:spPr>
          <a:xfrm>
            <a:off x="457200" y="1295425"/>
            <a:ext cx="70761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Jobs</a:t>
            </a:r>
            <a:r>
              <a:rPr i="0" lang="en-US" sz="2200" u="none" cap="none" strike="noStrike">
                <a:solidFill>
                  <a:schemeClr val="dk1"/>
                </a:solidFill>
              </a:rPr>
              <a:t> - </a:t>
            </a:r>
            <a:r>
              <a:rPr b="0" lang="en-US" sz="2200">
                <a:highlight>
                  <a:srgbClr val="FFFFFF"/>
                </a:highlight>
              </a:rPr>
              <a:t>Creates one or more pods and ensures that a specified number of them successfully terminate. As pods successfully complete, the </a:t>
            </a:r>
            <a:r>
              <a:rPr b="0" i="1" lang="en-US" sz="2200">
                <a:highlight>
                  <a:srgbClr val="FFFFFF"/>
                </a:highlight>
              </a:rPr>
              <a:t>job</a:t>
            </a:r>
            <a:r>
              <a:rPr b="0" lang="en-US" sz="2200">
                <a:highlight>
                  <a:srgbClr val="FFFFFF"/>
                </a:highlight>
              </a:rPr>
              <a:t> tracks the successful completions. When a specified number of successful completions is reached, the job itself is complete. Deleting a Job will cleanup the pods it created.</a:t>
            </a:r>
            <a:endParaRPr i="0" sz="2200" u="none" cap="none" strike="noStrike">
              <a:solidFill>
                <a:srgbClr val="000000"/>
              </a:solidFill>
            </a:endParaRPr>
          </a:p>
          <a:p>
            <a:pPr indent="0" lvl="0" marL="0" rtl="0" algn="l">
              <a:lnSpc>
                <a:spcPct val="100000"/>
              </a:lnSpc>
              <a:spcBef>
                <a:spcPts val="800"/>
              </a:spcBef>
              <a:spcAft>
                <a:spcPts val="0"/>
              </a:spcAft>
              <a:buClr>
                <a:schemeClr val="accent3"/>
              </a:buClr>
              <a:buSzPts val="1260"/>
              <a:buFont typeface="Noto Sans Symbols"/>
              <a:buNone/>
            </a:pPr>
            <a:r>
              <a:rPr lang="en-US" sz="2200"/>
              <a:t>Cron </a:t>
            </a:r>
            <a:r>
              <a:rPr lang="en-US" sz="2200"/>
              <a:t>Job - </a:t>
            </a:r>
            <a:r>
              <a:rPr b="0" lang="en-US" sz="2200">
                <a:highlight>
                  <a:srgbClr val="FFFFFF"/>
                </a:highlight>
              </a:rPr>
              <a:t>A </a:t>
            </a:r>
            <a:r>
              <a:rPr b="0" i="1" lang="en-US" sz="2200">
                <a:highlight>
                  <a:srgbClr val="FFFFFF"/>
                </a:highlight>
              </a:rPr>
              <a:t>Cron Job</a:t>
            </a:r>
            <a:r>
              <a:rPr b="0" lang="en-US" sz="2200">
                <a:highlight>
                  <a:srgbClr val="FFFFFF"/>
                </a:highlight>
              </a:rPr>
              <a:t> creates </a:t>
            </a:r>
            <a:r>
              <a:rPr b="0" lang="en-US" sz="2200" u="sng">
                <a:solidFill>
                  <a:schemeClr val="hlink"/>
                </a:solidFill>
                <a:highlight>
                  <a:srgbClr val="FFFFFF"/>
                </a:highlight>
                <a:hlinkClick r:id="rId3"/>
              </a:rPr>
              <a:t>Jobs</a:t>
            </a:r>
            <a:r>
              <a:rPr b="0" lang="en-US" sz="2200">
                <a:highlight>
                  <a:srgbClr val="FFFFFF"/>
                </a:highlight>
              </a:rPr>
              <a:t> on a time-based schedule. One Cron Job object is like one line of a </a:t>
            </a:r>
            <a:r>
              <a:rPr b="0" i="1" lang="en-US" sz="2200">
                <a:highlight>
                  <a:srgbClr val="FFFFFF"/>
                </a:highlight>
              </a:rPr>
              <a:t>crontab</a:t>
            </a:r>
            <a:r>
              <a:rPr b="0" lang="en-US" sz="2200">
                <a:highlight>
                  <a:srgbClr val="FFFFFF"/>
                </a:highlight>
              </a:rPr>
              <a:t> (cron table) file. It runs a job periodically on a given schedule</a:t>
            </a:r>
            <a:endParaRPr b="0" sz="2200">
              <a:highlight>
                <a:srgbClr val="FFFFFF"/>
              </a:highlight>
            </a:endParaRPr>
          </a:p>
          <a:p>
            <a:pPr indent="0" lvl="0" marL="0" rtl="0" algn="l">
              <a:lnSpc>
                <a:spcPct val="100000"/>
              </a:lnSpc>
              <a:spcBef>
                <a:spcPts val="800"/>
              </a:spcBef>
              <a:spcAft>
                <a:spcPts val="0"/>
              </a:spcAft>
              <a:buClr>
                <a:schemeClr val="accent3"/>
              </a:buClr>
              <a:buSzPts val="1260"/>
              <a:buFont typeface="Noto Sans Symbols"/>
              <a:buNone/>
            </a:pPr>
            <a:r>
              <a:t/>
            </a:r>
            <a:endParaRPr sz="2200"/>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999" name="Google Shape;999;p148"/>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49"/>
          <p:cNvSpPr txBox="1"/>
          <p:nvPr>
            <p:ph type="title"/>
          </p:nvPr>
        </p:nvSpPr>
        <p:spPr>
          <a:xfrm>
            <a:off x="628650" y="222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1005" name="Google Shape;1005;p149"/>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06" name="Google Shape;1006;p149"/>
          <p:cNvPicPr preferRelativeResize="0"/>
          <p:nvPr/>
        </p:nvPicPr>
        <p:blipFill>
          <a:blip r:embed="rId3">
            <a:alphaModFix/>
          </a:blip>
          <a:stretch>
            <a:fillRect/>
          </a:stretch>
        </p:blipFill>
        <p:spPr>
          <a:xfrm>
            <a:off x="152400" y="915565"/>
            <a:ext cx="8839202" cy="2444019"/>
          </a:xfrm>
          <a:prstGeom prst="rect">
            <a:avLst/>
          </a:prstGeom>
          <a:noFill/>
          <a:ln>
            <a:noFill/>
          </a:ln>
        </p:spPr>
      </p:pic>
      <p:pic>
        <p:nvPicPr>
          <p:cNvPr id="1007" name="Google Shape;1007;p149"/>
          <p:cNvPicPr preferRelativeResize="0"/>
          <p:nvPr/>
        </p:nvPicPr>
        <p:blipFill>
          <a:blip r:embed="rId4">
            <a:alphaModFix/>
          </a:blip>
          <a:stretch>
            <a:fillRect/>
          </a:stretch>
        </p:blipFill>
        <p:spPr>
          <a:xfrm>
            <a:off x="2152650" y="3486576"/>
            <a:ext cx="4768849" cy="2692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 Engine’?</a:t>
            </a:r>
            <a:endParaRPr/>
          </a:p>
        </p:txBody>
      </p:sp>
      <p:pic>
        <p:nvPicPr>
          <p:cNvPr id="285" name="Google Shape;285;p51"/>
          <p:cNvPicPr preferRelativeResize="0"/>
          <p:nvPr>
            <p:ph idx="1" type="body"/>
          </p:nvPr>
        </p:nvPicPr>
        <p:blipFill rotWithShape="1">
          <a:blip r:embed="rId3">
            <a:alphaModFix/>
          </a:blip>
          <a:srcRect b="0" l="0" r="0" t="0"/>
          <a:stretch/>
        </p:blipFill>
        <p:spPr>
          <a:xfrm>
            <a:off x="1680086" y="1477962"/>
            <a:ext cx="5783700" cy="45261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50"/>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9 - Jobs and Cron jobs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14" name="Google Shape;1014;p150"/>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Job and check the logs</a:t>
            </a:r>
            <a:endParaRPr b="0" sz="2200"/>
          </a:p>
          <a:p>
            <a:pPr indent="-368300" lvl="0" marL="457200" rtl="0" algn="l">
              <a:spcBef>
                <a:spcPts val="0"/>
              </a:spcBef>
              <a:spcAft>
                <a:spcPts val="0"/>
              </a:spcAft>
              <a:buClr>
                <a:srgbClr val="000000"/>
              </a:buClr>
              <a:buSzPts val="2200"/>
              <a:buChar char="-"/>
            </a:pPr>
            <a:r>
              <a:rPr b="0" lang="en-US" sz="2200"/>
              <a:t>Create a Cron Job, </a:t>
            </a:r>
            <a:endParaRPr b="0" sz="2200"/>
          </a:p>
          <a:p>
            <a:pPr indent="-368300" lvl="0" marL="457200" rtl="0" algn="l">
              <a:spcBef>
                <a:spcPts val="0"/>
              </a:spcBef>
              <a:spcAft>
                <a:spcPts val="0"/>
              </a:spcAft>
              <a:buClr>
                <a:srgbClr val="000000"/>
              </a:buClr>
              <a:buSzPts val="2200"/>
              <a:buChar char="-"/>
            </a:pPr>
            <a:r>
              <a:rPr b="0" lang="en-US" sz="2200"/>
              <a:t>Edit the Cron Job</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https://github.com/abhikbanerjee/Kubernetes_Exercise_Files/blob/master/AWS_job_cronjob.md</a:t>
            </a:r>
            <a:r>
              <a:rPr lang="en-US" sz="2200"/>
              <a:t> </a:t>
            </a:r>
            <a:endParaRPr b="1" i="0" sz="2200" u="none" cap="none" strike="noStrike">
              <a:solidFill>
                <a:schemeClr val="dk1"/>
              </a:solidFill>
              <a:latin typeface="Calibri"/>
              <a:ea typeface="Calibri"/>
              <a:cs typeface="Calibri"/>
              <a:sym typeface="Calibri"/>
            </a:endParaRPr>
          </a:p>
        </p:txBody>
      </p:sp>
      <p:sp>
        <p:nvSpPr>
          <p:cNvPr id="1015" name="Google Shape;1015;p150"/>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51"/>
          <p:cNvSpPr txBox="1"/>
          <p:nvPr>
            <p:ph idx="1" type="body"/>
          </p:nvPr>
        </p:nvSpPr>
        <p:spPr>
          <a:xfrm>
            <a:off x="457200" y="609625"/>
            <a:ext cx="7076100" cy="33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Daemon</a:t>
            </a:r>
            <a:r>
              <a:rPr i="0" lang="en-US" sz="2200" u="none" cap="none" strike="noStrike">
                <a:solidFill>
                  <a:schemeClr val="dk1"/>
                </a:solidFill>
              </a:rPr>
              <a:t> Sets - </a:t>
            </a:r>
            <a:r>
              <a:rPr b="0" i="1" lang="en-US" sz="2200">
                <a:solidFill>
                  <a:srgbClr val="000000"/>
                </a:solidFill>
              </a:rPr>
              <a:t>This makes sure all nodes run the copy of a specific pod</a:t>
            </a:r>
            <a:r>
              <a:rPr i="0" lang="en-US" sz="2200" u="none" cap="none" strike="noStrike">
                <a:solidFill>
                  <a:srgbClr val="000000"/>
                </a:solidFill>
              </a:rPr>
              <a:t> . </a:t>
            </a:r>
            <a:r>
              <a:rPr b="0" lang="en-US" sz="2200">
                <a:solidFill>
                  <a:srgbClr val="000000"/>
                </a:solidFill>
                <a:highlight>
                  <a:srgbClr val="FFFFFF"/>
                </a:highlight>
              </a:rPr>
              <a:t>As nodes are added to the cluster, Pods are added to them. As nodes are removed from the cluster, those Pods are garbage collected. Deleting a DaemonSet will clean up the Pods it created.</a:t>
            </a:r>
            <a:endParaRPr b="0" sz="2200">
              <a:solidFill>
                <a:srgbClr val="000000"/>
              </a:solidFill>
              <a:highlight>
                <a:srgbClr val="FFFFFF"/>
              </a:highlight>
            </a:endParaRPr>
          </a:p>
          <a:p>
            <a:pPr indent="-368300" lvl="0" marL="457200" marR="0" rtl="0" algn="l">
              <a:lnSpc>
                <a:spcPct val="100000"/>
              </a:lnSpc>
              <a:spcBef>
                <a:spcPts val="800"/>
              </a:spcBef>
              <a:spcAft>
                <a:spcPts val="0"/>
              </a:spcAft>
              <a:buClr>
                <a:srgbClr val="000000"/>
              </a:buClr>
              <a:buSzPts val="2200"/>
              <a:buChar char="-"/>
            </a:pPr>
            <a:r>
              <a:rPr b="0" lang="en-US" sz="2200">
                <a:highlight>
                  <a:srgbClr val="FFFFFF"/>
                </a:highlight>
              </a:rPr>
              <a:t>running a cluster storage daemon, such as </a:t>
            </a:r>
            <a:r>
              <a:rPr lang="en-US" sz="2200">
                <a:solidFill>
                  <a:srgbClr val="303030"/>
                </a:solidFill>
                <a:highlight>
                  <a:srgbClr val="F7F7F7"/>
                </a:highlight>
              </a:rPr>
              <a:t>glusterd</a:t>
            </a:r>
            <a:r>
              <a:rPr b="0" lang="en-US" sz="2200">
                <a:highlight>
                  <a:srgbClr val="FFFFFF"/>
                </a:highlight>
              </a:rPr>
              <a:t>, </a:t>
            </a:r>
            <a:r>
              <a:rPr lang="en-US" sz="2200">
                <a:solidFill>
                  <a:srgbClr val="303030"/>
                </a:solidFill>
                <a:highlight>
                  <a:srgbClr val="F7F7F7"/>
                </a:highlight>
              </a:rPr>
              <a:t>ceph</a:t>
            </a:r>
            <a:r>
              <a:rPr b="0" lang="en-US" sz="2200">
                <a:highlight>
                  <a:srgbClr val="FFFFFF"/>
                </a:highlight>
              </a:rPr>
              <a:t>, on each node.</a:t>
            </a:r>
            <a:endParaRPr b="0" sz="2200">
              <a:highlight>
                <a:srgbClr val="FFFFFF"/>
              </a:highlight>
            </a:endParaRPr>
          </a:p>
          <a:p>
            <a:pPr indent="-368300" lvl="0" marL="457200" marR="0" rtl="0" algn="l">
              <a:lnSpc>
                <a:spcPct val="100000"/>
              </a:lnSpc>
              <a:spcBef>
                <a:spcPts val="0"/>
              </a:spcBef>
              <a:spcAft>
                <a:spcPts val="0"/>
              </a:spcAft>
              <a:buClr>
                <a:srgbClr val="000000"/>
              </a:buClr>
              <a:buSzPts val="2200"/>
              <a:buChar char="-"/>
            </a:pPr>
            <a:r>
              <a:rPr b="0" lang="en-US" sz="2200">
                <a:highlight>
                  <a:srgbClr val="FFFFFF"/>
                </a:highlight>
              </a:rPr>
              <a:t>running a logs collection daemon on every node, such as </a:t>
            </a:r>
            <a:r>
              <a:rPr lang="en-US" sz="2200">
                <a:solidFill>
                  <a:srgbClr val="303030"/>
                </a:solidFill>
                <a:highlight>
                  <a:srgbClr val="F7F7F7"/>
                </a:highlight>
              </a:rPr>
              <a:t>fluentd</a:t>
            </a:r>
            <a:r>
              <a:rPr b="0" lang="en-US" sz="2200">
                <a:highlight>
                  <a:srgbClr val="FFFFFF"/>
                </a:highlight>
              </a:rPr>
              <a:t> or </a:t>
            </a:r>
            <a:r>
              <a:rPr lang="en-US" sz="2200">
                <a:solidFill>
                  <a:srgbClr val="303030"/>
                </a:solidFill>
                <a:highlight>
                  <a:srgbClr val="F7F7F7"/>
                </a:highlight>
              </a:rPr>
              <a:t>logstash</a:t>
            </a:r>
            <a:r>
              <a:rPr b="0" lang="en-US" sz="2200">
                <a:highlight>
                  <a:srgbClr val="FFFFFF"/>
                </a:highlight>
              </a:rPr>
              <a:t>.</a:t>
            </a:r>
            <a:endParaRPr b="0" sz="2200">
              <a:highlight>
                <a:srgbClr val="FFFFFF"/>
              </a:highlight>
            </a:endParaRPr>
          </a:p>
          <a:p>
            <a:pPr indent="0" lvl="0" marL="0" marR="0" rtl="0" algn="l">
              <a:lnSpc>
                <a:spcPct val="100000"/>
              </a:lnSpc>
              <a:spcBef>
                <a:spcPts val="800"/>
              </a:spcBef>
              <a:spcAft>
                <a:spcPts val="0"/>
              </a:spcAft>
              <a:buClr>
                <a:schemeClr val="accent3"/>
              </a:buClr>
              <a:buSzPts val="1260"/>
              <a:buFont typeface="Noto Sans Symbols"/>
              <a:buNone/>
            </a:pPr>
            <a:r>
              <a:t/>
            </a:r>
            <a:endParaRPr b="0" sz="2200">
              <a:solidFill>
                <a:srgbClr val="000000"/>
              </a:solidFill>
              <a:highlight>
                <a:srgbClr val="FFFFFF"/>
              </a:highlight>
            </a:endParaRPr>
          </a:p>
          <a:p>
            <a:pPr indent="0" lvl="0" marL="0" marR="0" rtl="0" algn="l">
              <a:lnSpc>
                <a:spcPct val="100000"/>
              </a:lnSpc>
              <a:spcBef>
                <a:spcPts val="600"/>
              </a:spcBef>
              <a:spcAft>
                <a:spcPts val="0"/>
              </a:spcAft>
              <a:buClr>
                <a:schemeClr val="accent3"/>
              </a:buClr>
              <a:buSzPts val="1800"/>
              <a:buFont typeface="Noto Sans Symbols"/>
              <a:buNone/>
            </a:pPr>
            <a:r>
              <a:t/>
            </a:r>
            <a:endParaRPr b="0" i="0" sz="2200" u="none" cap="none" strike="noStrike">
              <a:solidFill>
                <a:schemeClr val="dk1"/>
              </a:solidFill>
            </a:endParaRPr>
          </a:p>
        </p:txBody>
      </p:sp>
      <p:sp>
        <p:nvSpPr>
          <p:cNvPr id="1021" name="Google Shape;1021;p151"/>
          <p:cNvSpPr txBox="1"/>
          <p:nvPr>
            <p:ph type="title"/>
          </p:nvPr>
        </p:nvSpPr>
        <p:spPr>
          <a:xfrm>
            <a:off x="628650" y="-117696"/>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Daemon</a:t>
            </a:r>
            <a:r>
              <a:rPr b="1" i="0" lang="en-US" sz="3600" u="none" cap="none" strike="noStrike">
                <a:solidFill>
                  <a:srgbClr val="000000"/>
                </a:solidFill>
                <a:latin typeface="Calibri"/>
                <a:ea typeface="Calibri"/>
                <a:cs typeface="Calibri"/>
                <a:sym typeface="Calibri"/>
              </a:rPr>
              <a:t> Sets</a:t>
            </a:r>
            <a:endParaRPr b="1" i="0" sz="3600" u="none" cap="none" strike="noStrike">
              <a:solidFill>
                <a:srgbClr val="000000"/>
              </a:solidFill>
              <a:latin typeface="Calibri"/>
              <a:ea typeface="Calibri"/>
              <a:cs typeface="Calibri"/>
              <a:sym typeface="Calibri"/>
            </a:endParaRPr>
          </a:p>
        </p:txBody>
      </p:sp>
      <p:sp>
        <p:nvSpPr>
          <p:cNvPr id="1022" name="Google Shape;1022;p151"/>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23" name="Google Shape;1023;p151"/>
          <p:cNvPicPr preferRelativeResize="0"/>
          <p:nvPr/>
        </p:nvPicPr>
        <p:blipFill>
          <a:blip r:embed="rId3">
            <a:alphaModFix/>
          </a:blip>
          <a:stretch>
            <a:fillRect/>
          </a:stretch>
        </p:blipFill>
        <p:spPr>
          <a:xfrm>
            <a:off x="5634575" y="3533675"/>
            <a:ext cx="3275777" cy="2706251"/>
          </a:xfrm>
          <a:prstGeom prst="rect">
            <a:avLst/>
          </a:prstGeom>
          <a:noFill/>
          <a:ln>
            <a:noFill/>
          </a:ln>
        </p:spPr>
      </p:pic>
      <p:sp>
        <p:nvSpPr>
          <p:cNvPr id="1024" name="Google Shape;1024;p151"/>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a:t>
            </a:r>
            <a:r>
              <a:rPr lang="en-US" sz="900"/>
              <a:t>https://kubernetes.io/docs/concepts/workloads/controllers/daemonset/</a:t>
            </a:r>
            <a:endParaRPr sz="9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52"/>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10 - DaemonSets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31" name="Google Shape;1031;p152"/>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DaemonSet</a:t>
            </a:r>
            <a:endParaRPr b="0" sz="2200"/>
          </a:p>
          <a:p>
            <a:pPr indent="-368300" lvl="0" marL="457200" rtl="0" algn="l">
              <a:spcBef>
                <a:spcPts val="0"/>
              </a:spcBef>
              <a:spcAft>
                <a:spcPts val="0"/>
              </a:spcAft>
              <a:buClr>
                <a:srgbClr val="000000"/>
              </a:buClr>
              <a:buSzPts val="2200"/>
              <a:buChar char="-"/>
            </a:pPr>
            <a:r>
              <a:rPr b="0" lang="en-US" sz="2200"/>
              <a:t>Check the Pods, and nodes</a:t>
            </a:r>
            <a:endParaRPr b="0" sz="2200"/>
          </a:p>
          <a:p>
            <a:pPr indent="-368300" lvl="0" marL="457200" rtl="0" algn="l">
              <a:spcBef>
                <a:spcPts val="0"/>
              </a:spcBef>
              <a:spcAft>
                <a:spcPts val="0"/>
              </a:spcAft>
              <a:buClr>
                <a:srgbClr val="000000"/>
              </a:buClr>
              <a:buSzPts val="2200"/>
              <a:buChar char="-"/>
            </a:pPr>
            <a:r>
              <a:rPr b="0" lang="en-US" sz="2200"/>
              <a:t>See on creating different labels, how it schedules the daemonsets and pods</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https://github.com/abhikbanerjee/Kubernetes_Exercise_Files/blob/master/AWS_Daemonset.md</a:t>
            </a:r>
            <a:r>
              <a:rPr lang="en-US" sz="2200"/>
              <a:t> </a:t>
            </a:r>
            <a:endParaRPr b="1" i="0" sz="2200" u="none" cap="none" strike="noStrike">
              <a:solidFill>
                <a:schemeClr val="dk1"/>
              </a:solidFill>
              <a:latin typeface="Calibri"/>
              <a:ea typeface="Calibri"/>
              <a:cs typeface="Calibri"/>
              <a:sym typeface="Calibri"/>
            </a:endParaRPr>
          </a:p>
        </p:txBody>
      </p:sp>
      <p:sp>
        <p:nvSpPr>
          <p:cNvPr id="1032" name="Google Shape;1032;p152"/>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53"/>
          <p:cNvSpPr txBox="1"/>
          <p:nvPr>
            <p:ph idx="1" type="body"/>
          </p:nvPr>
        </p:nvSpPr>
        <p:spPr>
          <a:xfrm>
            <a:off x="457200" y="1066825"/>
            <a:ext cx="80580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b="1" i="0" lang="en-US" sz="2200" u="none" cap="none" strike="noStrike">
                <a:solidFill>
                  <a:schemeClr val="dk1"/>
                </a:solidFill>
                <a:latin typeface="Calibri"/>
                <a:ea typeface="Calibri"/>
                <a:cs typeface="Calibri"/>
                <a:sym typeface="Calibri"/>
              </a:rPr>
              <a:t>Stateful Sets </a:t>
            </a:r>
            <a:r>
              <a:rPr b="0" i="0" lang="en-US" sz="2200" u="none" cap="none" strike="noStrike">
                <a:solidFill>
                  <a:schemeClr val="dk1"/>
                </a:solidFill>
                <a:latin typeface="Calibri"/>
                <a:ea typeface="Calibri"/>
                <a:cs typeface="Calibri"/>
                <a:sym typeface="Calibri"/>
              </a:rPr>
              <a:t>manage the deployment and scaling of a set of Pods, and provides </a:t>
            </a:r>
            <a:r>
              <a:rPr b="0" i="0" lang="en-US" sz="2200" u="sng" cap="none" strike="noStrike">
                <a:solidFill>
                  <a:schemeClr val="dk1"/>
                </a:solidFill>
                <a:latin typeface="Calibri"/>
                <a:ea typeface="Calibri"/>
                <a:cs typeface="Calibri"/>
                <a:sym typeface="Calibri"/>
              </a:rPr>
              <a:t>guarantees</a:t>
            </a:r>
            <a:r>
              <a:rPr b="0" i="0" lang="en-US" sz="2200" u="none" cap="none" strike="noStrike">
                <a:solidFill>
                  <a:schemeClr val="dk1"/>
                </a:solidFill>
                <a:latin typeface="Calibri"/>
                <a:ea typeface="Calibri"/>
                <a:cs typeface="Calibri"/>
                <a:sym typeface="Calibri"/>
              </a:rPr>
              <a:t> about the </a:t>
            </a:r>
            <a:r>
              <a:rPr b="0" i="0" lang="en-US" sz="2200" u="sng" cap="none" strike="noStrike">
                <a:solidFill>
                  <a:schemeClr val="dk1"/>
                </a:solidFill>
                <a:latin typeface="Calibri"/>
                <a:ea typeface="Calibri"/>
                <a:cs typeface="Calibri"/>
                <a:sym typeface="Calibri"/>
              </a:rPr>
              <a:t>ordering</a:t>
            </a:r>
            <a:r>
              <a:rPr b="0" i="0" lang="en-US" sz="2200" u="none" cap="none" strike="noStrike">
                <a:solidFill>
                  <a:schemeClr val="dk1"/>
                </a:solidFill>
                <a:latin typeface="Calibri"/>
                <a:ea typeface="Calibri"/>
                <a:cs typeface="Calibri"/>
                <a:sym typeface="Calibri"/>
              </a:rPr>
              <a:t> and </a:t>
            </a:r>
            <a:r>
              <a:rPr b="0" i="0" lang="en-US" sz="2200" u="sng" cap="none" strike="noStrike">
                <a:solidFill>
                  <a:schemeClr val="dk1"/>
                </a:solidFill>
                <a:latin typeface="Calibri"/>
                <a:ea typeface="Calibri"/>
                <a:cs typeface="Calibri"/>
                <a:sym typeface="Calibri"/>
              </a:rPr>
              <a:t>uniqueness </a:t>
            </a:r>
            <a:r>
              <a:rPr b="0" i="0" lang="en-US" sz="2200" u="none" cap="none" strike="noStrike">
                <a:solidFill>
                  <a:schemeClr val="dk1"/>
                </a:solidFill>
                <a:latin typeface="Calibri"/>
                <a:ea typeface="Calibri"/>
                <a:cs typeface="Calibri"/>
                <a:sym typeface="Calibri"/>
              </a:rPr>
              <a:t>of these Pods.</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Like a Deployment, a </a:t>
            </a:r>
            <a:r>
              <a:rPr b="1" i="0" lang="en-US" sz="2200" u="none" cap="none" strike="noStrike">
                <a:solidFill>
                  <a:schemeClr val="dk1"/>
                </a:solidFill>
                <a:latin typeface="Calibri"/>
                <a:ea typeface="Calibri"/>
                <a:cs typeface="Calibri"/>
                <a:sym typeface="Calibri"/>
              </a:rPr>
              <a:t>Stateful Set</a:t>
            </a:r>
            <a:r>
              <a:rPr b="0" i="0" lang="en-US" sz="2200" u="none" cap="none" strike="noStrike">
                <a:solidFill>
                  <a:schemeClr val="dk1"/>
                </a:solidFill>
                <a:latin typeface="Calibri"/>
                <a:ea typeface="Calibri"/>
                <a:cs typeface="Calibri"/>
                <a:sym typeface="Calibri"/>
              </a:rPr>
              <a:t> manages Pods that are based on an identical container spec. Unlike a Deployment, a StatefulSet </a:t>
            </a:r>
            <a:r>
              <a:rPr b="0" i="0" lang="en-US" sz="2200" u="sng" cap="none" strike="noStrike">
                <a:solidFill>
                  <a:schemeClr val="dk1"/>
                </a:solidFill>
                <a:latin typeface="Calibri"/>
                <a:ea typeface="Calibri"/>
                <a:cs typeface="Calibri"/>
                <a:sym typeface="Calibri"/>
              </a:rPr>
              <a:t>maintains </a:t>
            </a:r>
            <a:r>
              <a:rPr b="0" i="0" lang="en-US" sz="2200" u="none" cap="none" strike="noStrike">
                <a:solidFill>
                  <a:schemeClr val="dk1"/>
                </a:solidFill>
                <a:latin typeface="Calibri"/>
                <a:ea typeface="Calibri"/>
                <a:cs typeface="Calibri"/>
                <a:sym typeface="Calibri"/>
              </a:rPr>
              <a:t>a </a:t>
            </a:r>
            <a:r>
              <a:rPr b="0" i="0" lang="en-US" sz="2200" u="sng" cap="none" strike="noStrike">
                <a:solidFill>
                  <a:schemeClr val="dk1"/>
                </a:solidFill>
                <a:latin typeface="Calibri"/>
                <a:ea typeface="Calibri"/>
                <a:cs typeface="Calibri"/>
                <a:sym typeface="Calibri"/>
              </a:rPr>
              <a:t>sticky identity</a:t>
            </a:r>
            <a:r>
              <a:rPr b="0" i="0" lang="en-US" sz="2200" u="none" cap="none" strike="noStrike">
                <a:solidFill>
                  <a:schemeClr val="dk1"/>
                </a:solidFill>
                <a:latin typeface="Calibri"/>
                <a:ea typeface="Calibri"/>
                <a:cs typeface="Calibri"/>
                <a:sym typeface="Calibri"/>
              </a:rPr>
              <a:t> for each of their Pods. These pods are created from the same spec, but are not interchangeable: each has a </a:t>
            </a:r>
            <a:r>
              <a:rPr b="0" i="0" lang="en-US" sz="2200" u="sng" cap="none" strike="noStrike">
                <a:solidFill>
                  <a:schemeClr val="dk1"/>
                </a:solidFill>
                <a:latin typeface="Calibri"/>
                <a:ea typeface="Calibri"/>
                <a:cs typeface="Calibri"/>
                <a:sym typeface="Calibri"/>
              </a:rPr>
              <a:t>persistent identifier</a:t>
            </a:r>
            <a:r>
              <a:rPr b="0" i="0" lang="en-US" sz="2200" u="none" cap="none" strike="noStrike">
                <a:solidFill>
                  <a:schemeClr val="dk1"/>
                </a:solidFill>
                <a:latin typeface="Calibri"/>
                <a:ea typeface="Calibri"/>
                <a:cs typeface="Calibri"/>
                <a:sym typeface="Calibri"/>
              </a:rPr>
              <a:t> that it maintains across any rescheduling.</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A StatefulSet operates under the same pattern as any other Controller. You define your desired state in a StatefulSet object, and the StatefulSet controller makes any necessary updates to get there from the current state.</a:t>
            </a:r>
            <a:endParaRPr b="0" i="0" sz="2200" u="none" cap="none" strike="noStrike">
              <a:solidFill>
                <a:schemeClr val="dk1"/>
              </a:solidFill>
              <a:latin typeface="Calibri"/>
              <a:ea typeface="Calibri"/>
              <a:cs typeface="Calibri"/>
              <a:sym typeface="Calibri"/>
            </a:endParaRPr>
          </a:p>
          <a:p>
            <a:pPr indent="0" lvl="0" marL="0" marR="0" rtl="0" algn="l">
              <a:lnSpc>
                <a:spcPct val="175000"/>
              </a:lnSpc>
              <a:spcBef>
                <a:spcPts val="800"/>
              </a:spcBef>
              <a:spcAft>
                <a:spcPts val="0"/>
              </a:spcAft>
              <a:buClr>
                <a:schemeClr val="dk1"/>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038" name="Google Shape;1038;p153"/>
          <p:cNvSpPr txBox="1"/>
          <p:nvPr>
            <p:ph type="title"/>
          </p:nvPr>
        </p:nvSpPr>
        <p:spPr>
          <a:xfrm>
            <a:off x="6286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39" name="Google Shape;1039;p153"/>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54"/>
          <p:cNvSpPr txBox="1"/>
          <p:nvPr>
            <p:ph type="title"/>
          </p:nvPr>
        </p:nvSpPr>
        <p:spPr>
          <a:xfrm>
            <a:off x="628650" y="-8572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46" name="Google Shape;1046;p154"/>
          <p:cNvSpPr txBox="1"/>
          <p:nvPr>
            <p:ph idx="1" type="body"/>
          </p:nvPr>
        </p:nvSpPr>
        <p:spPr>
          <a:xfrm>
            <a:off x="457200" y="791625"/>
            <a:ext cx="5257800" cy="46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StatefulSets are valuable for applications that require one or more of the following: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150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unique network identifiers.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persistent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deployment and scaling.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deletion and termination.</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automated rolling updates.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2300"/>
              </a:spcBef>
              <a:spcAft>
                <a:spcPts val="0"/>
              </a:spcAft>
              <a:buClr>
                <a:schemeClr val="accent3"/>
              </a:buClr>
              <a:buSzPts val="1800"/>
              <a:buFont typeface="Noto Sans Symbols"/>
              <a:buNone/>
            </a:pPr>
            <a:r>
              <a:t/>
            </a:r>
            <a:endParaRPr b="0" i="0" sz="2200" u="none" cap="none" strike="noStrike">
              <a:solidFill>
                <a:schemeClr val="dk1"/>
              </a:solidFill>
              <a:latin typeface="Calibri"/>
              <a:ea typeface="Calibri"/>
              <a:cs typeface="Calibri"/>
              <a:sym typeface="Calibri"/>
            </a:endParaRPr>
          </a:p>
        </p:txBody>
      </p:sp>
      <p:sp>
        <p:nvSpPr>
          <p:cNvPr id="1047" name="Google Shape;1047;p154"/>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48" name="Google Shape;1048;p154"/>
          <p:cNvPicPr preferRelativeResize="0"/>
          <p:nvPr/>
        </p:nvPicPr>
        <p:blipFill rotWithShape="1">
          <a:blip r:embed="rId3">
            <a:alphaModFix/>
          </a:blip>
          <a:srcRect b="-9373" l="-8951" r="-2667" t="0"/>
          <a:stretch/>
        </p:blipFill>
        <p:spPr>
          <a:xfrm>
            <a:off x="5334000" y="910250"/>
            <a:ext cx="3690376" cy="451907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55"/>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11 - Stateful 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55" name="Google Shape;1055;p155"/>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Stateful Sets</a:t>
            </a:r>
            <a:endParaRPr b="0" sz="2200"/>
          </a:p>
          <a:p>
            <a:pPr indent="-368300" lvl="0" marL="457200" rtl="0" algn="l">
              <a:spcBef>
                <a:spcPts val="0"/>
              </a:spcBef>
              <a:spcAft>
                <a:spcPts val="0"/>
              </a:spcAft>
              <a:buClr>
                <a:srgbClr val="000000"/>
              </a:buClr>
              <a:buSzPts val="2200"/>
              <a:buChar char="-"/>
            </a:pPr>
            <a:r>
              <a:rPr b="0" lang="en-US" sz="2200"/>
              <a:t>use Zookeeper to demonstrate that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https://github.com/abhikbanerjee/Kubernetes_Exercise_Files/blob/master/AWS_statefulsets.md</a:t>
            </a:r>
            <a:r>
              <a:rPr lang="en-US" sz="2200"/>
              <a:t> </a:t>
            </a:r>
            <a:endParaRPr b="1" i="0" sz="2200" u="none" cap="none" strike="noStrike">
              <a:solidFill>
                <a:schemeClr val="dk1"/>
              </a:solidFill>
              <a:latin typeface="Calibri"/>
              <a:ea typeface="Calibri"/>
              <a:cs typeface="Calibri"/>
              <a:sym typeface="Calibri"/>
            </a:endParaRPr>
          </a:p>
        </p:txBody>
      </p:sp>
      <p:sp>
        <p:nvSpPr>
          <p:cNvPr id="1056" name="Google Shape;1056;p15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56"/>
          <p:cNvSpPr txBox="1"/>
          <p:nvPr>
            <p:ph type="title"/>
          </p:nvPr>
        </p:nvSpPr>
        <p:spPr>
          <a:xfrm>
            <a:off x="492826" y="242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sp>
        <p:nvSpPr>
          <p:cNvPr id="1062" name="Google Shape;1062;p156"/>
          <p:cNvSpPr txBox="1"/>
          <p:nvPr>
            <p:ph idx="1" type="body"/>
          </p:nvPr>
        </p:nvSpPr>
        <p:spPr>
          <a:xfrm>
            <a:off x="457200" y="830325"/>
            <a:ext cx="8229600" cy="28632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Resources are segmented within namespaces</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Sandbox per developer for example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will route dns to default (own) namespace</a:t>
            </a:r>
            <a:endParaRPr b="0"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same app could run independently in different namespaces</a:t>
            </a:r>
            <a:endParaRPr b="0" i="0" sz="2200" u="none" cap="none" strike="noStrike">
              <a:solidFill>
                <a:schemeClr val="dk1"/>
              </a:solidFill>
              <a:latin typeface="Calibri"/>
              <a:ea typeface="Calibri"/>
              <a:cs typeface="Calibri"/>
              <a:sym typeface="Calibri"/>
            </a:endParaRPr>
          </a:p>
          <a:p>
            <a:pPr indent="-482600" lvl="0" marL="457200" rtl="0" algn="l">
              <a:lnSpc>
                <a:spcPct val="100000"/>
              </a:lnSpc>
              <a:spcBef>
                <a:spcPts val="0"/>
              </a:spcBef>
              <a:spcAft>
                <a:spcPts val="0"/>
              </a:spcAft>
              <a:buClr>
                <a:srgbClr val="000000"/>
              </a:buClr>
              <a:buSzPts val="2200"/>
              <a:buFont typeface="Noto Sans Symbols"/>
              <a:buChar char="▪"/>
            </a:pPr>
            <a:r>
              <a:rPr b="0" lang="en-US" sz="2200"/>
              <a:t>Namespaces create an excellent mechanism to subdivide resources and provide isolation. This enables using a cluster for multiple projects or multiple teams </a:t>
            </a:r>
            <a:endParaRPr b="0" sz="2200"/>
          </a:p>
        </p:txBody>
      </p:sp>
      <p:sp>
        <p:nvSpPr>
          <p:cNvPr id="1063" name="Google Shape;1063;p156"/>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64" name="Google Shape;1064;p156"/>
          <p:cNvPicPr preferRelativeResize="0"/>
          <p:nvPr/>
        </p:nvPicPr>
        <p:blipFill rotWithShape="1">
          <a:blip r:embed="rId3">
            <a:alphaModFix/>
          </a:blip>
          <a:srcRect b="0" l="0" r="0" t="0"/>
          <a:stretch/>
        </p:blipFill>
        <p:spPr>
          <a:xfrm>
            <a:off x="1588698" y="4009612"/>
            <a:ext cx="5694955" cy="226712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157"/>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pic>
        <p:nvPicPr>
          <p:cNvPr id="1071" name="Google Shape;1071;p157"/>
          <p:cNvPicPr preferRelativeResize="0"/>
          <p:nvPr/>
        </p:nvPicPr>
        <p:blipFill rotWithShape="1">
          <a:blip r:embed="rId3">
            <a:alphaModFix/>
          </a:blip>
          <a:srcRect b="0" l="0" r="0" t="0"/>
          <a:stretch/>
        </p:blipFill>
        <p:spPr>
          <a:xfrm>
            <a:off x="0" y="3657600"/>
            <a:ext cx="9144000" cy="2226416"/>
          </a:xfrm>
          <a:prstGeom prst="rect">
            <a:avLst/>
          </a:prstGeom>
          <a:noFill/>
          <a:ln>
            <a:noFill/>
          </a:ln>
        </p:spPr>
      </p:pic>
      <p:sp>
        <p:nvSpPr>
          <p:cNvPr id="1072" name="Google Shape;1072;p157"/>
          <p:cNvSpPr txBox="1"/>
          <p:nvPr/>
        </p:nvSpPr>
        <p:spPr>
          <a:xfrm>
            <a:off x="645575" y="878425"/>
            <a:ext cx="8255100" cy="2180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po,deploy,svc,rs --all-namespaces</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create -f simple_pod.yaml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 -n abhik_namespace</a:t>
            </a:r>
            <a:endParaRPr sz="2200">
              <a:solidFill>
                <a:srgbClr val="FF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58"/>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12 - Namespace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79" name="Google Shape;1079;p158"/>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namespace</a:t>
            </a:r>
            <a:endParaRPr b="0" sz="2200"/>
          </a:p>
          <a:p>
            <a:pPr indent="-368300" lvl="0" marL="457200" rtl="0" algn="l">
              <a:spcBef>
                <a:spcPts val="0"/>
              </a:spcBef>
              <a:spcAft>
                <a:spcPts val="0"/>
              </a:spcAft>
              <a:buClr>
                <a:srgbClr val="000000"/>
              </a:buClr>
              <a:buSzPts val="2200"/>
              <a:buChar char="-"/>
            </a:pPr>
            <a:r>
              <a:rPr b="0" lang="en-US" sz="2200"/>
              <a:t>check various objects in different namespaces</a:t>
            </a:r>
            <a:endParaRPr b="0" sz="2200"/>
          </a:p>
          <a:p>
            <a:pPr indent="-368300" lvl="0" marL="457200" rtl="0" algn="l">
              <a:spcBef>
                <a:spcPts val="0"/>
              </a:spcBef>
              <a:spcAft>
                <a:spcPts val="0"/>
              </a:spcAft>
              <a:buClr>
                <a:srgbClr val="000000"/>
              </a:buClr>
              <a:buSzPts val="2200"/>
              <a:buChar char="-"/>
            </a:pPr>
            <a:r>
              <a:rPr b="0" lang="en-US" sz="2200"/>
              <a:t>Can create or delete objects from a specific namespace</a:t>
            </a:r>
            <a:endParaRPr b="0" sz="2200"/>
          </a:p>
          <a:p>
            <a:pPr indent="0" lvl="0" marL="0" rtl="0" algn="l">
              <a:spcBef>
                <a:spcPts val="640"/>
              </a:spcBef>
              <a:spcAft>
                <a:spcPts val="0"/>
              </a:spcAft>
              <a:buNone/>
            </a:pPr>
            <a:r>
              <a:rPr b="0" lang="en-US" sz="2200"/>
              <a:t>Can use previous examples</a:t>
            </a:r>
            <a:endParaRPr b="0" sz="2200"/>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po,deploy,svc,rs --all-namespaces</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create -f simple_pod.yaml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api-resources --namespaced=false (shows resources which don’t fall under a namespace)</a:t>
            </a:r>
            <a:endParaRPr b="0" sz="2200">
              <a:solidFill>
                <a:srgbClr val="FF0000"/>
              </a:solidFill>
            </a:endParaRPr>
          </a:p>
          <a:p>
            <a:pPr indent="0" lvl="0" marL="0" rtl="0" algn="l">
              <a:lnSpc>
                <a:spcPct val="100000"/>
              </a:lnSpc>
              <a:spcBef>
                <a:spcPts val="0"/>
              </a:spcBef>
              <a:spcAft>
                <a:spcPts val="0"/>
              </a:spcAft>
              <a:buNone/>
            </a:pPr>
            <a:r>
              <a:t/>
            </a:r>
            <a:endParaRPr b="0" sz="2200">
              <a:solidFill>
                <a:srgbClr val="FF0000"/>
              </a:solidFill>
            </a:endParaRPr>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59"/>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
        <p:nvSpPr>
          <p:cNvPr id="1086" name="Google Shape;1086;p159"/>
          <p:cNvSpPr txBox="1"/>
          <p:nvPr>
            <p:ph idx="1" type="body"/>
          </p:nvPr>
        </p:nvSpPr>
        <p:spPr>
          <a:xfrm>
            <a:off x="475026" y="1916000"/>
            <a:ext cx="5822100" cy="42711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According to </a:t>
            </a:r>
            <a:r>
              <a:rPr b="0" i="0" lang="en-US" sz="2200" u="sng" cap="none" strike="noStrike">
                <a:solidFill>
                  <a:schemeClr val="hlink"/>
                </a:solidFill>
                <a:latin typeface="Calibri"/>
                <a:ea typeface="Calibri"/>
                <a:cs typeface="Calibri"/>
                <a:sym typeface="Calibri"/>
                <a:hlinkClick r:id="rId3"/>
              </a:rPr>
              <a:t>12-factor</a:t>
            </a:r>
            <a:r>
              <a:rPr b="0" i="0" lang="en-US" sz="2200" u="none" cap="none" strike="noStrike">
                <a:solidFill>
                  <a:schemeClr val="dk1"/>
                </a:solidFill>
                <a:latin typeface="Calibri"/>
                <a:ea typeface="Calibri"/>
                <a:cs typeface="Calibri"/>
                <a:sym typeface="Calibri"/>
              </a:rPr>
              <a:t> configuration comes from the environment</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Config is everything that is likely to vary between deployments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by pods and the underlying Kubelet when pulling images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Secrets belong to a specific Kubernetes Namespace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 size cannot exceed 1MB</a:t>
            </a:r>
            <a:endParaRPr b="1" i="0" sz="2200" u="none" cap="none" strike="noStrike">
              <a:solidFill>
                <a:schemeClr val="dk1"/>
              </a:solidFill>
              <a:latin typeface="Calibri"/>
              <a:ea typeface="Calibri"/>
              <a:cs typeface="Calibri"/>
              <a:sym typeface="Calibri"/>
            </a:endParaRPr>
          </a:p>
        </p:txBody>
      </p:sp>
      <p:sp>
        <p:nvSpPr>
          <p:cNvPr id="1087" name="Google Shape;1087;p159"/>
          <p:cNvSpPr txBox="1"/>
          <p:nvPr/>
        </p:nvSpPr>
        <p:spPr>
          <a:xfrm>
            <a:off x="475013" y="1113425"/>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An object that contains a small amount of sensitive data such as a password, token or key. </a:t>
            </a:r>
            <a:endParaRPr b="0" i="0" sz="2200" u="none" cap="none" strike="noStrike">
              <a:solidFill>
                <a:srgbClr val="000000"/>
              </a:solidFill>
              <a:latin typeface="Arial"/>
              <a:ea typeface="Arial"/>
              <a:cs typeface="Arial"/>
              <a:sym typeface="Arial"/>
            </a:endParaRPr>
          </a:p>
        </p:txBody>
      </p:sp>
      <p:sp>
        <p:nvSpPr>
          <p:cNvPr id="1088" name="Google Shape;1088;p159"/>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89" name="Google Shape;1089;p159"/>
          <p:cNvPicPr preferRelativeResize="0"/>
          <p:nvPr/>
        </p:nvPicPr>
        <p:blipFill rotWithShape="1">
          <a:blip r:embed="rId4">
            <a:alphaModFix/>
          </a:blip>
          <a:srcRect b="0" l="0" r="0" t="0"/>
          <a:stretch/>
        </p:blipFill>
        <p:spPr>
          <a:xfrm>
            <a:off x="6248400" y="1697910"/>
            <a:ext cx="2603329" cy="3701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291" name="Google Shape;291;p52"/>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60"/>
          <p:cNvSpPr txBox="1"/>
          <p:nvPr/>
        </p:nvSpPr>
        <p:spPr>
          <a:xfrm>
            <a:off x="762000" y="1295425"/>
            <a:ext cx="78867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a:t>
            </a:r>
            <a:r>
              <a:rPr b="1" lang="en-US" sz="2200">
                <a:solidFill>
                  <a:srgbClr val="FF0000"/>
                </a:solidFill>
                <a:latin typeface="Calibri"/>
                <a:ea typeface="Calibri"/>
                <a:cs typeface="Calibri"/>
                <a:sym typeface="Calibri"/>
              </a:rPr>
              <a:t>secret</a:t>
            </a:r>
            <a:r>
              <a:rPr lang="en-US" sz="2200">
                <a:solidFill>
                  <a:srgbClr val="FF0000"/>
                </a:solidFill>
                <a:latin typeface="Calibri"/>
                <a:ea typeface="Calibri"/>
                <a:cs typeface="Calibri"/>
                <a:sym typeface="Calibri"/>
              </a:rPr>
              <a:t> generic apikey --from-literal=api_key=1234567 (create secrets for passwords)</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get secrets </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a:t>
            </a:r>
            <a:r>
              <a:rPr b="1" lang="en-US" sz="2200">
                <a:solidFill>
                  <a:srgbClr val="FF0000"/>
                </a:solidFill>
                <a:latin typeface="Calibri"/>
                <a:ea typeface="Calibri"/>
                <a:cs typeface="Calibri"/>
                <a:sym typeface="Calibri"/>
              </a:rPr>
              <a:t>kubectl get secret/apikey -o yaml</a:t>
            </a:r>
            <a:r>
              <a:rPr lang="en-US" sz="2200">
                <a:solidFill>
                  <a:srgbClr val="FF0000"/>
                </a:solidFill>
                <a:latin typeface="Calibri"/>
                <a:ea typeface="Calibri"/>
                <a:cs typeface="Calibri"/>
                <a:sym typeface="Calibri"/>
              </a:rPr>
              <a:t>  and  kubectl get secret/apikey lets us inspect the secret key</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-f secretreader-deployment.yaml,  check if the deployment and pods are running</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logs pod/secretreader-598bc7845c-7kqkk</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echo -n secret_base_64_key | base64 --decode</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t/>
            </a:r>
            <a:endParaRPr sz="2200">
              <a:solidFill>
                <a:srgbClr val="FF0000"/>
              </a:solidFill>
              <a:latin typeface="Calibri"/>
              <a:ea typeface="Calibri"/>
              <a:cs typeface="Calibri"/>
              <a:sym typeface="Calibri"/>
            </a:endParaRPr>
          </a:p>
          <a:p>
            <a:pPr indent="0" lvl="0" marL="0" rtl="0" algn="l">
              <a:lnSpc>
                <a:spcPct val="157143"/>
              </a:lnSpc>
              <a:spcBef>
                <a:spcPts val="800"/>
              </a:spcBef>
              <a:spcAft>
                <a:spcPts val="0"/>
              </a:spcAft>
              <a:buClr>
                <a:schemeClr val="dk1"/>
              </a:buClr>
              <a:buSzPts val="1100"/>
              <a:buFont typeface="Arial"/>
              <a:buNone/>
            </a:pPr>
            <a:r>
              <a:t/>
            </a:r>
            <a:endParaRPr sz="1350">
              <a:solidFill>
                <a:srgbClr val="383838"/>
              </a:solidFill>
            </a:endParaRPr>
          </a:p>
          <a:p>
            <a:pPr indent="0" lvl="0" marL="0" marR="0" rtl="0" algn="l">
              <a:lnSpc>
                <a:spcPct val="100000"/>
              </a:lnSpc>
              <a:spcBef>
                <a:spcPts val="0"/>
              </a:spcBef>
              <a:spcAft>
                <a:spcPts val="0"/>
              </a:spcAft>
              <a:buClr>
                <a:schemeClr val="dk1"/>
              </a:buClr>
              <a:buSzPts val="450"/>
              <a:buFont typeface="Arial"/>
              <a:buNone/>
            </a:pPr>
            <a:r>
              <a:t/>
            </a:r>
            <a:endParaRPr b="1" sz="2200">
              <a:solidFill>
                <a:schemeClr val="dk1"/>
              </a:solidFill>
            </a:endParaRPr>
          </a:p>
        </p:txBody>
      </p:sp>
      <p:sp>
        <p:nvSpPr>
          <p:cNvPr id="1096" name="Google Shape;1096;p160"/>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61"/>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13 - Secrets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03" name="Google Shape;1103;p161"/>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Secret</a:t>
            </a:r>
            <a:endParaRPr b="0" sz="2200"/>
          </a:p>
          <a:p>
            <a:pPr indent="-368300" lvl="0" marL="457200" rtl="0" algn="l">
              <a:spcBef>
                <a:spcPts val="0"/>
              </a:spcBef>
              <a:spcAft>
                <a:spcPts val="0"/>
              </a:spcAft>
              <a:buClr>
                <a:srgbClr val="000000"/>
              </a:buClr>
              <a:buSzPts val="2200"/>
              <a:buChar char="-"/>
            </a:pPr>
            <a:r>
              <a:rPr b="0" lang="en-US" sz="2200"/>
              <a:t>Check the secret from the object and from the logs</a:t>
            </a:r>
            <a:endParaRPr b="0" sz="2200"/>
          </a:p>
          <a:p>
            <a:pPr indent="-368300" lvl="0" marL="457200" rtl="0" algn="l">
              <a:spcBef>
                <a:spcPts val="0"/>
              </a:spcBef>
              <a:spcAft>
                <a:spcPts val="0"/>
              </a:spcAft>
              <a:buClr>
                <a:srgbClr val="000000"/>
              </a:buClr>
              <a:buSzPts val="2200"/>
              <a:buChar char="-"/>
            </a:pPr>
            <a:r>
              <a:rPr b="0" lang="en-US" sz="2200"/>
              <a:t>Also check the base 64 decoder for the secret</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https://github.com/abhikbanerjee/Kubernetes_Exercise_Files/blob/master/AWS_Application_Secrets.md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Configmap</a:t>
            </a:r>
            <a:endParaRPr b="1" i="0" sz="3600" u="none" cap="none" strike="noStrike">
              <a:solidFill>
                <a:srgbClr val="000000"/>
              </a:solidFill>
              <a:latin typeface="Calibri"/>
              <a:ea typeface="Calibri"/>
              <a:cs typeface="Calibri"/>
              <a:sym typeface="Calibri"/>
            </a:endParaRPr>
          </a:p>
        </p:txBody>
      </p:sp>
      <p:sp>
        <p:nvSpPr>
          <p:cNvPr id="1110" name="Google Shape;1110;p162"/>
          <p:cNvSpPr txBox="1"/>
          <p:nvPr>
            <p:ph idx="1" type="body"/>
          </p:nvPr>
        </p:nvSpPr>
        <p:spPr>
          <a:xfrm>
            <a:off x="492826" y="2503863"/>
            <a:ext cx="5697187" cy="268070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are commonly composed of:</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Command line arguments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Environment variables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Files in a volume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function similar to secrets, but values are stored as strings and are more readily readable.</a:t>
            </a:r>
            <a:endParaRPr b="1" i="0" sz="2200" u="none" cap="none" strike="noStrike">
              <a:solidFill>
                <a:schemeClr val="dk1"/>
              </a:solidFill>
              <a:latin typeface="Calibri"/>
              <a:ea typeface="Calibri"/>
              <a:cs typeface="Calibri"/>
              <a:sym typeface="Calibri"/>
            </a:endParaRPr>
          </a:p>
        </p:txBody>
      </p:sp>
      <p:sp>
        <p:nvSpPr>
          <p:cNvPr id="1111" name="Google Shape;1111;p162"/>
          <p:cNvSpPr txBox="1"/>
          <p:nvPr/>
        </p:nvSpPr>
        <p:spPr>
          <a:xfrm>
            <a:off x="475014" y="1113425"/>
            <a:ext cx="6535386" cy="11725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b="0" i="0" sz="2200" u="none" cap="none" strike="noStrike">
              <a:solidFill>
                <a:srgbClr val="000000"/>
              </a:solidFill>
              <a:latin typeface="Arial"/>
              <a:ea typeface="Arial"/>
              <a:cs typeface="Arial"/>
              <a:sym typeface="Arial"/>
            </a:endParaRPr>
          </a:p>
        </p:txBody>
      </p:sp>
      <p:sp>
        <p:nvSpPr>
          <p:cNvPr id="1112" name="Google Shape;1112;p162"/>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113" name="Google Shape;1113;p162"/>
          <p:cNvPicPr preferRelativeResize="0"/>
          <p:nvPr/>
        </p:nvPicPr>
        <p:blipFill rotWithShape="1">
          <a:blip r:embed="rId3">
            <a:alphaModFix/>
          </a:blip>
          <a:srcRect b="0" l="0" r="0" t="0"/>
          <a:stretch/>
        </p:blipFill>
        <p:spPr>
          <a:xfrm>
            <a:off x="6885938" y="762000"/>
            <a:ext cx="2240249" cy="3048000"/>
          </a:xfrm>
          <a:prstGeom prst="rect">
            <a:avLst/>
          </a:prstGeom>
          <a:noFill/>
          <a:ln>
            <a:noFill/>
          </a:ln>
        </p:spPr>
      </p:pic>
      <p:pic>
        <p:nvPicPr>
          <p:cNvPr id="1114" name="Google Shape;1114;p162"/>
          <p:cNvPicPr preferRelativeResize="0"/>
          <p:nvPr/>
        </p:nvPicPr>
        <p:blipFill rotWithShape="1">
          <a:blip r:embed="rId4">
            <a:alphaModFix/>
          </a:blip>
          <a:srcRect b="0" l="0" r="0" t="0"/>
          <a:stretch/>
        </p:blipFill>
        <p:spPr>
          <a:xfrm>
            <a:off x="6269814" y="4343401"/>
            <a:ext cx="2842518" cy="148528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63"/>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1" name="Google Shape;1121;p163"/>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pic>
        <p:nvPicPr>
          <p:cNvPr descr="Screen Shot 2018-08-08 at 2.26.04 AM.png" id="1122" name="Google Shape;1122;p163"/>
          <p:cNvPicPr preferRelativeResize="0"/>
          <p:nvPr/>
        </p:nvPicPr>
        <p:blipFill rotWithShape="1">
          <a:blip r:embed="rId3">
            <a:alphaModFix/>
          </a:blip>
          <a:srcRect b="0" l="0" r="0" t="0"/>
          <a:stretch/>
        </p:blipFill>
        <p:spPr>
          <a:xfrm>
            <a:off x="457200" y="1571881"/>
            <a:ext cx="8515349" cy="3761318"/>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64"/>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9" name="Google Shape;1129;p164"/>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sp>
        <p:nvSpPr>
          <p:cNvPr id="1130" name="Google Shape;1130;p164"/>
          <p:cNvSpPr/>
          <p:nvPr/>
        </p:nvSpPr>
        <p:spPr>
          <a:xfrm>
            <a:off x="819524" y="1975857"/>
            <a:ext cx="2139600" cy="2031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labels: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key1: value1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key2: value2</a:t>
            </a:r>
            <a:endParaRPr b="0" i="0" sz="1400" u="none" cap="none" strike="noStrike">
              <a:solidFill>
                <a:srgbClr val="000000"/>
              </a:solidFill>
              <a:latin typeface="Arial"/>
              <a:ea typeface="Arial"/>
              <a:cs typeface="Arial"/>
              <a:sym typeface="Arial"/>
            </a:endParaRPr>
          </a:p>
        </p:txBody>
      </p:sp>
      <p:sp>
        <p:nvSpPr>
          <p:cNvPr id="1131" name="Google Shape;1131;p164"/>
          <p:cNvSpPr/>
          <p:nvPr/>
        </p:nvSpPr>
        <p:spPr>
          <a:xfrm>
            <a:off x="4061474" y="1462021"/>
            <a:ext cx="4572000" cy="3539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kind: Pod</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pod-with-cm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spec: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containers: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test-container</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image: k8s.gcr.io/busybox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command: [ "/bin/sh", "-c", "env"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env:</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SPECIAL_LEVEL_KEY</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valueFrom: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configMapKeyRef:</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 key1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restartPolicy: Never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165"/>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14 - Config Maps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38" name="Google Shape;1138;p165"/>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deployment which uses hard coded value for log-level</a:t>
            </a:r>
            <a:endParaRPr b="0" sz="2200"/>
          </a:p>
          <a:p>
            <a:pPr indent="-368300" lvl="0" marL="457200" rtl="0" algn="l">
              <a:spcBef>
                <a:spcPts val="0"/>
              </a:spcBef>
              <a:spcAft>
                <a:spcPts val="0"/>
              </a:spcAft>
              <a:buClr>
                <a:srgbClr val="000000"/>
              </a:buClr>
              <a:buSzPts val="2200"/>
              <a:buChar char="-"/>
            </a:pPr>
            <a:r>
              <a:rPr b="0" lang="en-US" sz="2200"/>
              <a:t>Create a Config Map</a:t>
            </a:r>
            <a:endParaRPr b="0" sz="2200"/>
          </a:p>
          <a:p>
            <a:pPr indent="-368300" lvl="0" marL="457200" rtl="0" algn="l">
              <a:spcBef>
                <a:spcPts val="0"/>
              </a:spcBef>
              <a:spcAft>
                <a:spcPts val="0"/>
              </a:spcAft>
              <a:buClr>
                <a:srgbClr val="000000"/>
              </a:buClr>
              <a:buSzPts val="2200"/>
              <a:buChar char="-"/>
            </a:pPr>
            <a:r>
              <a:rPr b="0" lang="en-US" sz="2200"/>
              <a:t>Use the Config map inside a deployment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rPr b="0" lang="en-US" sz="2200"/>
              <a:t>   </a:t>
            </a:r>
            <a:r>
              <a:rPr b="0" lang="en-US" sz="2200" u="sng">
                <a:solidFill>
                  <a:schemeClr val="hlink"/>
                </a:solidFill>
                <a:hlinkClick r:id="rId3"/>
              </a:rPr>
              <a:t>https://github.com/abhikbanerjee/Kubernetes_Exercise_Files/blob/master/AWS_configmap.md</a:t>
            </a:r>
            <a:r>
              <a:rPr b="0" lang="en-US" sz="2200"/>
              <a:t>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39" name="Google Shape;1139;p16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66"/>
          <p:cNvSpPr txBox="1"/>
          <p:nvPr>
            <p:ph type="title"/>
          </p:nvPr>
        </p:nvSpPr>
        <p:spPr>
          <a:xfrm>
            <a:off x="628650" y="-168271"/>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Dashboard</a:t>
            </a:r>
            <a:endParaRPr b="1" i="0" sz="3600" u="none" cap="none" strike="noStrike">
              <a:solidFill>
                <a:srgbClr val="000000"/>
              </a:solidFill>
              <a:latin typeface="Calibri"/>
              <a:ea typeface="Calibri"/>
              <a:cs typeface="Calibri"/>
              <a:sym typeface="Calibri"/>
            </a:endParaRPr>
          </a:p>
        </p:txBody>
      </p:sp>
      <p:sp>
        <p:nvSpPr>
          <p:cNvPr id="1145" name="Google Shape;1145;p166"/>
          <p:cNvSpPr txBox="1"/>
          <p:nvPr>
            <p:ph idx="1" type="body"/>
          </p:nvPr>
        </p:nvSpPr>
        <p:spPr>
          <a:xfrm>
            <a:off x="628650" y="783175"/>
            <a:ext cx="7886700" cy="5418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1800"/>
              <a:t>Kubernetes Dashboard - </a:t>
            </a:r>
            <a:r>
              <a:rPr b="0" lang="en-US" sz="1800"/>
              <a:t>default add on provided by kubernetes</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a:t>Easy to check deployments, edit deployments, scale deployments, and check cpu, memory usages</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u="sng">
                <a:solidFill>
                  <a:schemeClr val="hlink"/>
                </a:solidFill>
                <a:hlinkClick r:id="rId3"/>
              </a:rPr>
              <a:t>https://github.com/abhikbanerjee/Kubernetes_Exercise_Files/blob/master/AWS_setup_files/Kubernetes_Setup_AWS.md</a:t>
            </a:r>
            <a:r>
              <a:rPr b="0" lang="en-US" sz="1800"/>
              <a:t> </a:t>
            </a:r>
            <a:endParaRPr b="0" sz="1800"/>
          </a:p>
        </p:txBody>
      </p:sp>
      <p:pic>
        <p:nvPicPr>
          <p:cNvPr id="1146" name="Google Shape;1146;p166"/>
          <p:cNvPicPr preferRelativeResize="0"/>
          <p:nvPr/>
        </p:nvPicPr>
        <p:blipFill>
          <a:blip r:embed="rId4">
            <a:alphaModFix/>
          </a:blip>
          <a:stretch>
            <a:fillRect/>
          </a:stretch>
        </p:blipFill>
        <p:spPr>
          <a:xfrm>
            <a:off x="2440525" y="1796372"/>
            <a:ext cx="5513925" cy="349815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67"/>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CAdvisor, Heapster, Prometheus</a:t>
            </a:r>
            <a:endParaRPr b="1" i="0" sz="3600" u="none" cap="none" strike="noStrike">
              <a:solidFill>
                <a:srgbClr val="000000"/>
              </a:solidFill>
              <a:latin typeface="Calibri"/>
              <a:ea typeface="Calibri"/>
              <a:cs typeface="Calibri"/>
              <a:sym typeface="Calibri"/>
            </a:endParaRPr>
          </a:p>
        </p:txBody>
      </p:sp>
      <p:pic>
        <p:nvPicPr>
          <p:cNvPr id="1152" name="Google Shape;1152;p167"/>
          <p:cNvPicPr preferRelativeResize="0"/>
          <p:nvPr/>
        </p:nvPicPr>
        <p:blipFill>
          <a:blip r:embed="rId3">
            <a:alphaModFix/>
          </a:blip>
          <a:stretch>
            <a:fillRect/>
          </a:stretch>
        </p:blipFill>
        <p:spPr>
          <a:xfrm>
            <a:off x="381000" y="1635825"/>
            <a:ext cx="8303678" cy="4096399"/>
          </a:xfrm>
          <a:prstGeom prst="rect">
            <a:avLst/>
          </a:prstGeom>
          <a:noFill/>
          <a:ln>
            <a:noFill/>
          </a:ln>
        </p:spPr>
      </p:pic>
      <p:sp>
        <p:nvSpPr>
          <p:cNvPr id="1153" name="Google Shape;1153;p16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68"/>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b="1" i="0" lang="en-US" sz="3600" u="none" cap="none" strike="noStrike">
                <a:solidFill>
                  <a:srgbClr val="000000"/>
                </a:solidFill>
                <a:latin typeface="Calibri"/>
                <a:ea typeface="Calibri"/>
                <a:cs typeface="Calibri"/>
                <a:sym typeface="Calibri"/>
              </a:rPr>
              <a:t>Prometheus</a:t>
            </a:r>
            <a:endParaRPr b="1" i="0" sz="3600" u="none" cap="none" strike="noStrike">
              <a:solidFill>
                <a:srgbClr val="000000"/>
              </a:solidFill>
              <a:latin typeface="Calibri"/>
              <a:ea typeface="Calibri"/>
              <a:cs typeface="Calibri"/>
              <a:sym typeface="Calibri"/>
            </a:endParaRPr>
          </a:p>
        </p:txBody>
      </p:sp>
      <p:sp>
        <p:nvSpPr>
          <p:cNvPr id="1159" name="Google Shape;1159;p168"/>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i="0" lang="en-US" sz="2200" u="none" cap="none" strike="noStrike">
                <a:solidFill>
                  <a:schemeClr val="dk1"/>
                </a:solidFill>
              </a:rPr>
              <a:t>Prometheus</a:t>
            </a:r>
            <a:r>
              <a:rPr b="0" i="0" lang="en-US" sz="2200" u="none" cap="none" strike="noStrike">
                <a:solidFill>
                  <a:schemeClr val="dk1"/>
                </a:solidFill>
                <a:latin typeface="Calibri"/>
                <a:ea typeface="Calibri"/>
                <a:cs typeface="Calibri"/>
                <a:sym typeface="Calibri"/>
              </a:rPr>
              <a:t> is an open source time series monitoring and alerting toolkit (originally written by SoundCloud). It is sponsored by the Cloud Native Computing Foundation and was the second project to be adopted after Kubernetes.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Dimensional Data</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Powerful Queries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Visualization Tools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Efficient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Alerting System</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69"/>
          <p:cNvSpPr txBox="1"/>
          <p:nvPr>
            <p:ph type="title"/>
          </p:nvPr>
        </p:nvSpPr>
        <p:spPr>
          <a:xfrm>
            <a:off x="4762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Grafana</a:t>
            </a:r>
            <a:endParaRPr b="1" i="0" sz="3600" u="none" cap="none" strike="noStrike">
              <a:solidFill>
                <a:srgbClr val="000000"/>
              </a:solidFill>
              <a:latin typeface="Calibri"/>
              <a:ea typeface="Calibri"/>
              <a:cs typeface="Calibri"/>
              <a:sym typeface="Calibri"/>
            </a:endParaRPr>
          </a:p>
        </p:txBody>
      </p:sp>
      <p:sp>
        <p:nvSpPr>
          <p:cNvPr id="1165" name="Google Shape;1165;p169"/>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t>Grafana</a:t>
            </a:r>
            <a:r>
              <a:rPr b="0" i="0" lang="en-US" sz="2200" u="none" cap="none" strike="noStrike">
                <a:solidFill>
                  <a:schemeClr val="dk1"/>
                </a:solidFill>
                <a:latin typeface="Calibri"/>
                <a:ea typeface="Calibri"/>
                <a:cs typeface="Calibri"/>
                <a:sym typeface="Calibri"/>
              </a:rPr>
              <a:t> </a:t>
            </a:r>
            <a:r>
              <a:rPr b="0" lang="en-US" sz="2200"/>
              <a:t>uses Prometheus, CAdvisor and Heapster and applies better visualization</a:t>
            </a:r>
            <a:endParaRPr b="1" i="0" sz="1800" u="none" cap="none" strike="noStrike">
              <a:solidFill>
                <a:schemeClr val="dk1"/>
              </a:solidFill>
              <a:latin typeface="Calibri"/>
              <a:ea typeface="Calibri"/>
              <a:cs typeface="Calibri"/>
              <a:sym typeface="Calibri"/>
            </a:endParaRPr>
          </a:p>
        </p:txBody>
      </p:sp>
      <p:pic>
        <p:nvPicPr>
          <p:cNvPr id="1166" name="Google Shape;1166;p169"/>
          <p:cNvPicPr preferRelativeResize="0"/>
          <p:nvPr/>
        </p:nvPicPr>
        <p:blipFill>
          <a:blip r:embed="rId3">
            <a:alphaModFix/>
          </a:blip>
          <a:stretch>
            <a:fillRect/>
          </a:stretch>
        </p:blipFill>
        <p:spPr>
          <a:xfrm>
            <a:off x="533400" y="2122076"/>
            <a:ext cx="7641176" cy="3822901"/>
          </a:xfrm>
          <a:prstGeom prst="rect">
            <a:avLst/>
          </a:prstGeom>
          <a:noFill/>
          <a:ln>
            <a:noFill/>
          </a:ln>
        </p:spPr>
      </p:pic>
      <p:sp>
        <p:nvSpPr>
          <p:cNvPr id="1167" name="Google Shape;1167;p169"/>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297" name="Google Shape;297;p53"/>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298" name="Google Shape;298;p53"/>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70"/>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15 - Prometheus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74" name="Google Shape;1174;p170"/>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914400" rtl="0" algn="l">
              <a:spcBef>
                <a:spcPts val="0"/>
              </a:spcBef>
              <a:spcAft>
                <a:spcPts val="0"/>
              </a:spcAft>
              <a:buClr>
                <a:srgbClr val="000000"/>
              </a:buClr>
              <a:buSzPts val="2200"/>
              <a:buFont typeface="Calibri"/>
              <a:buChar char="-"/>
            </a:pPr>
            <a:r>
              <a:rPr b="0" lang="en-US" sz="2200"/>
              <a:t>Stand up Prometheus</a:t>
            </a:r>
            <a:endParaRPr b="0" sz="2200"/>
          </a:p>
          <a:p>
            <a:pPr indent="-368300" lvl="0" marL="914400" rtl="0" algn="l">
              <a:spcBef>
                <a:spcPts val="560"/>
              </a:spcBef>
              <a:spcAft>
                <a:spcPts val="0"/>
              </a:spcAft>
              <a:buClr>
                <a:srgbClr val="000000"/>
              </a:buClr>
              <a:buSzPts val="2200"/>
              <a:buFont typeface="Calibri"/>
              <a:buChar char="-"/>
            </a:pPr>
            <a:r>
              <a:rPr b="0" lang="en-US" sz="2200"/>
              <a:t>Gather and monitor metrics</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rPr b="0" lang="en-US" sz="2200" u="sng">
                <a:solidFill>
                  <a:schemeClr val="hlink"/>
                </a:solidFill>
                <a:hlinkClick r:id="rId3"/>
              </a:rPr>
              <a:t>https://github.com/abhikbanerjee/Kubernetes_Exercise_Files/blob/master/AWS_Configure_Prometheus.md</a:t>
            </a:r>
            <a:r>
              <a:rPr b="0" lang="en-US" sz="2200"/>
              <a:t> </a:t>
            </a:r>
            <a:endParaRPr b="0" sz="2200"/>
          </a:p>
          <a:p>
            <a:pPr indent="0" lvl="0" marL="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71"/>
          <p:cNvSpPr txBox="1"/>
          <p:nvPr>
            <p:ph idx="1" type="body"/>
          </p:nvPr>
        </p:nvSpPr>
        <p:spPr>
          <a:xfrm>
            <a:off x="373575" y="1102500"/>
            <a:ext cx="7936500" cy="2326500"/>
          </a:xfrm>
          <a:prstGeom prst="rect">
            <a:avLst/>
          </a:prstGeom>
          <a:noFill/>
          <a:ln>
            <a:noFill/>
          </a:ln>
        </p:spPr>
        <p:txBody>
          <a:bodyPr anchorCtr="0" anchor="t" bIns="45700" lIns="91425" spcFirstLastPara="1" rIns="91425" wrap="square" tIns="45700">
            <a:noAutofit/>
          </a:bodyPr>
          <a:lstStyle/>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rPr b="0" lang="en-US" sz="1100">
                <a:solidFill>
                  <a:srgbClr val="383838"/>
                </a:solidFill>
              </a:rPr>
              <a:t>Ref:- https://kubernetes.io/docs/concepts/overview/object-management-kubectl/declarative-config/</a:t>
            </a:r>
            <a:endParaRPr/>
          </a:p>
        </p:txBody>
      </p:sp>
      <p:sp>
        <p:nvSpPr>
          <p:cNvPr id="1180" name="Google Shape;1180;p171"/>
          <p:cNvSpPr txBox="1"/>
          <p:nvPr>
            <p:ph type="title"/>
          </p:nvPr>
        </p:nvSpPr>
        <p:spPr>
          <a:xfrm>
            <a:off x="589400" y="5117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a:t>
            </a:r>
            <a:r>
              <a:rPr b="1" i="0" lang="en-US" sz="3600" u="none" cap="none" strike="noStrike">
                <a:solidFill>
                  <a:srgbClr val="000000"/>
                </a:solidFill>
                <a:latin typeface="Calibri"/>
                <a:ea typeface="Calibri"/>
                <a:cs typeface="Calibri"/>
                <a:sym typeface="Calibri"/>
              </a:rPr>
              <a:t>Security</a:t>
            </a:r>
            <a:endParaRPr b="1" i="0" sz="3600" u="none" cap="none" strike="noStrike">
              <a:solidFill>
                <a:srgbClr val="000000"/>
              </a:solidFill>
              <a:latin typeface="Calibri"/>
              <a:ea typeface="Calibri"/>
              <a:cs typeface="Calibri"/>
              <a:sym typeface="Calibri"/>
            </a:endParaRPr>
          </a:p>
        </p:txBody>
      </p:sp>
      <p:pic>
        <p:nvPicPr>
          <p:cNvPr id="1181" name="Google Shape;1181;p171"/>
          <p:cNvPicPr preferRelativeResize="0"/>
          <p:nvPr/>
        </p:nvPicPr>
        <p:blipFill>
          <a:blip r:embed="rId3">
            <a:alphaModFix/>
          </a:blip>
          <a:stretch>
            <a:fillRect/>
          </a:stretch>
        </p:blipFill>
        <p:spPr>
          <a:xfrm>
            <a:off x="510951" y="1293075"/>
            <a:ext cx="8417024" cy="41026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72"/>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Authentication Example</a:t>
            </a:r>
            <a:endParaRPr b="1" i="0" sz="3600" u="none" cap="none" strike="noStrike">
              <a:solidFill>
                <a:srgbClr val="000000"/>
              </a:solidFill>
              <a:latin typeface="Calibri"/>
              <a:ea typeface="Calibri"/>
              <a:cs typeface="Calibri"/>
              <a:sym typeface="Calibri"/>
            </a:endParaRPr>
          </a:p>
        </p:txBody>
      </p:sp>
      <p:pic>
        <p:nvPicPr>
          <p:cNvPr id="1187" name="Google Shape;1187;p172"/>
          <p:cNvPicPr preferRelativeResize="0"/>
          <p:nvPr/>
        </p:nvPicPr>
        <p:blipFill>
          <a:blip r:embed="rId3">
            <a:alphaModFix/>
          </a:blip>
          <a:stretch>
            <a:fillRect/>
          </a:stretch>
        </p:blipFill>
        <p:spPr>
          <a:xfrm>
            <a:off x="228600" y="1517022"/>
            <a:ext cx="8362948" cy="389125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73"/>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Authorization</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pic>
        <p:nvPicPr>
          <p:cNvPr id="1193" name="Google Shape;1193;p173"/>
          <p:cNvPicPr preferRelativeResize="0"/>
          <p:nvPr/>
        </p:nvPicPr>
        <p:blipFill>
          <a:blip r:embed="rId3">
            <a:alphaModFix/>
          </a:blip>
          <a:stretch>
            <a:fillRect/>
          </a:stretch>
        </p:blipFill>
        <p:spPr>
          <a:xfrm>
            <a:off x="152400" y="1676424"/>
            <a:ext cx="8839198" cy="314957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174"/>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Admission Control</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sp>
        <p:nvSpPr>
          <p:cNvPr id="1199" name="Google Shape;1199;p174"/>
          <p:cNvSpPr txBox="1"/>
          <p:nvPr>
            <p:ph idx="1" type="body"/>
          </p:nvPr>
        </p:nvSpPr>
        <p:spPr>
          <a:xfrm>
            <a:off x="628650" y="846675"/>
            <a:ext cx="7886700" cy="4908900"/>
          </a:xfrm>
          <a:prstGeom prst="rect">
            <a:avLst/>
          </a:prstGeom>
          <a:noFill/>
          <a:ln>
            <a:noFill/>
          </a:ln>
        </p:spPr>
        <p:txBody>
          <a:bodyPr anchorCtr="0" anchor="t" bIns="45700" lIns="91425" spcFirstLastPara="1" rIns="91425" wrap="square" tIns="45700">
            <a:noAutofit/>
          </a:bodyPr>
          <a:lstStyle/>
          <a:p>
            <a:pPr indent="-368300" lvl="0" marL="457200" rtl="0" algn="l">
              <a:spcBef>
                <a:spcPts val="560"/>
              </a:spcBef>
              <a:spcAft>
                <a:spcPts val="0"/>
              </a:spcAft>
              <a:buClr>
                <a:srgbClr val="000000"/>
              </a:buClr>
              <a:buSzPts val="2200"/>
              <a:buChar char="-"/>
            </a:pPr>
            <a:r>
              <a:rPr b="0" lang="en-US" sz="2200">
                <a:highlight>
                  <a:srgbClr val="FFFFFF"/>
                </a:highlight>
              </a:rPr>
              <a:t>An admission controller is a piece of code that intercepts requests to the Kubernetes API server prior to persistence of the object, but after the request is authenticated and authorized. </a:t>
            </a:r>
            <a:endParaRPr b="0" sz="2200">
              <a:highlight>
                <a:srgbClr val="FFFFFF"/>
              </a:highlight>
            </a:endParaRPr>
          </a:p>
          <a:p>
            <a:pPr indent="-368300" lvl="0" marL="457200" rtl="0" algn="l">
              <a:spcBef>
                <a:spcPts val="0"/>
              </a:spcBef>
              <a:spcAft>
                <a:spcPts val="0"/>
              </a:spcAft>
              <a:buClr>
                <a:srgbClr val="000000"/>
              </a:buClr>
              <a:buSzPts val="2200"/>
              <a:buChar char="-"/>
            </a:pPr>
            <a:r>
              <a:rPr b="0" lang="en-US" sz="2200">
                <a:highlight>
                  <a:srgbClr val="FFFFFF"/>
                </a:highlight>
              </a:rPr>
              <a:t>may only be configured by the cluster administrator.</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Many advanced features in Kubernetes require an admission controller to be enabled in order to properly support the feature</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Admission controllers may be “validating”, “mutating”, or both. Mutating controllers may modify the objects they admit; validating controllers may not.</a:t>
            </a:r>
            <a:endParaRPr b="0" sz="2200">
              <a:highlight>
                <a:srgbClr val="FFFFFF"/>
              </a:highlight>
            </a:endParaRPr>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rPr lang="en-US" sz="1100"/>
              <a:t>Ref:- </a:t>
            </a:r>
            <a:r>
              <a:rPr lang="en-US" sz="1100" u="sng">
                <a:solidFill>
                  <a:schemeClr val="hlink"/>
                </a:solidFill>
                <a:hlinkClick r:id="rId3"/>
              </a:rPr>
              <a:t>https://kubernetes.io/docs/reference/access-authn-authz/admission-controllers/#what-does-each-admission-controller-do</a:t>
            </a:r>
            <a:r>
              <a:rPr lang="en-US" sz="1100"/>
              <a:t> </a:t>
            </a:r>
            <a:endParaRPr sz="11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75"/>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Networking</a:t>
            </a:r>
            <a:endParaRPr b="1" i="0" sz="3600" u="none" cap="none" strike="noStrike">
              <a:solidFill>
                <a:srgbClr val="000000"/>
              </a:solidFill>
              <a:latin typeface="Calibri"/>
              <a:ea typeface="Calibri"/>
              <a:cs typeface="Calibri"/>
              <a:sym typeface="Calibri"/>
            </a:endParaRPr>
          </a:p>
        </p:txBody>
      </p:sp>
      <p:sp>
        <p:nvSpPr>
          <p:cNvPr id="1206" name="Google Shape;1206;p175"/>
          <p:cNvSpPr txBox="1"/>
          <p:nvPr>
            <p:ph idx="1" type="body"/>
          </p:nvPr>
        </p:nvSpPr>
        <p:spPr>
          <a:xfrm>
            <a:off x="457200" y="990600"/>
            <a:ext cx="5181600" cy="5041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Kubernetes assumes that pods can communicate with other pods, regardless of host</a:t>
            </a:r>
            <a:endParaRPr b="1" i="0" sz="2200" u="none" cap="none" strike="noStrike">
              <a:solidFill>
                <a:schemeClr val="dk1"/>
              </a:solidFill>
              <a:latin typeface="Calibri"/>
              <a:ea typeface="Calibri"/>
              <a:cs typeface="Calibri"/>
              <a:sym typeface="Calibri"/>
            </a:endParaRPr>
          </a:p>
          <a:p>
            <a:pPr indent="-455168" lvl="0" marL="457200" marR="0" rtl="0" algn="l">
              <a:lnSpc>
                <a:spcPct val="70000"/>
              </a:lnSpc>
              <a:spcBef>
                <a:spcPts val="496"/>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requires</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containers to communicate with other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nodes can communicate with all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IP that container sees itself as is the same as others see it</a:t>
            </a:r>
            <a:endParaRPr b="1" i="0" sz="2200" u="none" cap="none" strike="noStrike">
              <a:solidFill>
                <a:schemeClr val="dk1"/>
              </a:solidFill>
              <a:latin typeface="Calibri"/>
              <a:ea typeface="Calibri"/>
              <a:cs typeface="Calibri"/>
              <a:sym typeface="Calibri"/>
            </a:endParaRPr>
          </a:p>
          <a:p>
            <a:pPr indent="0" lvl="0" marL="0" marR="0" rtl="0" algn="l">
              <a:lnSpc>
                <a:spcPct val="70000"/>
              </a:lnSpc>
              <a:spcBef>
                <a:spcPts val="496"/>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In practice, Kubernetes cannot be installed simply with Docker. It usually requires a networking layer such as Weave, Flannel, etc</a:t>
            </a:r>
            <a:endParaRPr b="0" i="0" sz="2200" u="none" cap="none" strike="noStrike">
              <a:solidFill>
                <a:schemeClr val="dk1"/>
              </a:solidFill>
              <a:latin typeface="Calibri"/>
              <a:ea typeface="Calibri"/>
              <a:cs typeface="Calibri"/>
              <a:sym typeface="Calibri"/>
            </a:endParaRPr>
          </a:p>
        </p:txBody>
      </p:sp>
      <p:pic>
        <p:nvPicPr>
          <p:cNvPr id="1207" name="Google Shape;1207;p175"/>
          <p:cNvPicPr preferRelativeResize="0"/>
          <p:nvPr/>
        </p:nvPicPr>
        <p:blipFill rotWithShape="1">
          <a:blip r:embed="rId3">
            <a:alphaModFix/>
          </a:blip>
          <a:srcRect b="0" l="0" r="0" t="0"/>
          <a:stretch/>
        </p:blipFill>
        <p:spPr>
          <a:xfrm>
            <a:off x="5757718" y="2400299"/>
            <a:ext cx="3365500" cy="22860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176"/>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14" name="Google Shape;1214;p176"/>
          <p:cNvSpPr txBox="1"/>
          <p:nvPr>
            <p:ph idx="1" type="body"/>
          </p:nvPr>
        </p:nvSpPr>
        <p:spPr>
          <a:xfrm>
            <a:off x="457200" y="990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Decide what is the best setup for your kubernetes environment</a:t>
            </a:r>
            <a:endParaRPr b="0" sz="2200"/>
          </a:p>
          <a:p>
            <a:pPr indent="-368300" lvl="0" marL="457200" marR="0" rtl="0" algn="l">
              <a:lnSpc>
                <a:spcPct val="70000"/>
              </a:lnSpc>
              <a:spcBef>
                <a:spcPts val="0"/>
              </a:spcBef>
              <a:spcAft>
                <a:spcPts val="0"/>
              </a:spcAft>
              <a:buClr>
                <a:srgbClr val="000000"/>
              </a:buClr>
              <a:buSzPts val="2200"/>
              <a:buChar char="-"/>
            </a:pPr>
            <a:r>
              <a:rPr b="0" lang="en-US" sz="2200"/>
              <a:t>For easy </a:t>
            </a:r>
            <a:r>
              <a:rPr b="0" lang="en-US" sz="2200"/>
              <a:t>provisioning</a:t>
            </a:r>
            <a:r>
              <a:rPr b="0" lang="en-US" sz="2200"/>
              <a:t> and testing Minikube comes handy, so does Kubeadm</a:t>
            </a:r>
            <a:endParaRPr b="0" sz="2200"/>
          </a:p>
          <a:p>
            <a:pPr indent="-368300" lvl="0" marL="457200" marR="0" rtl="0" algn="l">
              <a:lnSpc>
                <a:spcPct val="70000"/>
              </a:lnSpc>
              <a:spcBef>
                <a:spcPts val="0"/>
              </a:spcBef>
              <a:spcAft>
                <a:spcPts val="0"/>
              </a:spcAft>
              <a:buClr>
                <a:srgbClr val="000000"/>
              </a:buClr>
              <a:buSzPts val="2200"/>
              <a:buChar char="-"/>
            </a:pPr>
            <a:r>
              <a:rPr b="0" lang="en-US" sz="2200"/>
              <a:t>Use namespaces and Labels for efficient usage of defining your objects</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config files, or Declarative syntax depending on the teams updating configs</a:t>
            </a:r>
            <a:endParaRPr b="0" sz="2200"/>
          </a:p>
          <a:p>
            <a:pPr indent="-368300" lvl="0" marL="457200" marR="0" rtl="0" algn="l">
              <a:lnSpc>
                <a:spcPct val="70000"/>
              </a:lnSpc>
              <a:spcBef>
                <a:spcPts val="0"/>
              </a:spcBef>
              <a:spcAft>
                <a:spcPts val="0"/>
              </a:spcAft>
              <a:buClr>
                <a:srgbClr val="000000"/>
              </a:buClr>
              <a:buSzPts val="2200"/>
              <a:buChar char="-"/>
            </a:pPr>
            <a:r>
              <a:rPr b="0" lang="en-US" sz="2200"/>
              <a:t>Use Resource quotas , for better management of hardware resources - </a:t>
            </a:r>
            <a:r>
              <a:rPr b="0" lang="en-US" sz="2200" u="sng">
                <a:solidFill>
                  <a:schemeClr val="hlink"/>
                </a:solidFill>
                <a:hlinkClick r:id="rId3"/>
              </a:rPr>
              <a:t>https://kubernetes.io/docs/concepts/policy/resource-quotas/</a:t>
            </a:r>
            <a:r>
              <a:rPr b="0" lang="en-US" sz="2200"/>
              <a:t> </a:t>
            </a:r>
            <a:endParaRPr b="0" sz="2200"/>
          </a:p>
          <a:p>
            <a:pPr indent="-368300" lvl="0" marL="457200" marR="0" rtl="0" algn="l">
              <a:lnSpc>
                <a:spcPct val="70000"/>
              </a:lnSpc>
              <a:spcBef>
                <a:spcPts val="0"/>
              </a:spcBef>
              <a:spcAft>
                <a:spcPts val="0"/>
              </a:spcAft>
              <a:buClr>
                <a:srgbClr val="000000"/>
              </a:buClr>
              <a:buSzPts val="2200"/>
              <a:buChar char="-"/>
            </a:pPr>
            <a:r>
              <a:rPr b="0" lang="en-US" sz="2200"/>
              <a:t>For quick testing </a:t>
            </a:r>
            <a:r>
              <a:rPr b="0" lang="en-US" sz="2200"/>
              <a:t>Node Ports</a:t>
            </a:r>
            <a:r>
              <a:rPr b="0" lang="en-US" sz="2200"/>
              <a:t> are good, but </a:t>
            </a:r>
            <a:r>
              <a:rPr b="0" lang="en-US" sz="2200"/>
              <a:t>Load Balancers</a:t>
            </a:r>
            <a:r>
              <a:rPr b="0" lang="en-US" sz="2200"/>
              <a:t> and Ingress are better options for production level settings</a:t>
            </a:r>
            <a:endParaRPr b="0" sz="2200"/>
          </a:p>
          <a:p>
            <a:pPr indent="-368300" lvl="0" marL="457200" marR="0" rtl="0" algn="l">
              <a:lnSpc>
                <a:spcPct val="70000"/>
              </a:lnSpc>
              <a:spcBef>
                <a:spcPts val="0"/>
              </a:spcBef>
              <a:spcAft>
                <a:spcPts val="0"/>
              </a:spcAft>
              <a:buClr>
                <a:srgbClr val="000000"/>
              </a:buClr>
              <a:buSzPts val="2200"/>
              <a:buChar char="-"/>
            </a:pPr>
            <a:r>
              <a:rPr b="0" lang="en-US" sz="2200"/>
              <a:t>Logs should always go to PV’s and for better management use PVCs</a:t>
            </a:r>
            <a:endParaRPr b="0" sz="22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77"/>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21" name="Google Shape;1221;p177"/>
          <p:cNvSpPr txBox="1"/>
          <p:nvPr>
            <p:ph idx="1" type="body"/>
          </p:nvPr>
        </p:nvSpPr>
        <p:spPr>
          <a:xfrm>
            <a:off x="457200" y="609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Microservices Architecture follow the 12-step rule</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controllers , rather than pods</a:t>
            </a:r>
            <a:endParaRPr b="0" sz="2200"/>
          </a:p>
          <a:p>
            <a:pPr indent="-368300" lvl="0" marL="457200" marR="0" rtl="0" algn="l">
              <a:lnSpc>
                <a:spcPct val="70000"/>
              </a:lnSpc>
              <a:spcBef>
                <a:spcPts val="0"/>
              </a:spcBef>
              <a:spcAft>
                <a:spcPts val="0"/>
              </a:spcAft>
              <a:buClr>
                <a:srgbClr val="000000"/>
              </a:buClr>
              <a:buSzPts val="2200"/>
              <a:buChar char="-"/>
            </a:pPr>
            <a:r>
              <a:rPr b="0" lang="en-US" sz="2200"/>
              <a:t>Always version control your code and config files</a:t>
            </a:r>
            <a:endParaRPr b="0" sz="2200"/>
          </a:p>
          <a:p>
            <a:pPr indent="-368300" lvl="0" marL="457200" marR="0" rtl="0" algn="l">
              <a:lnSpc>
                <a:spcPct val="100000"/>
              </a:lnSpc>
              <a:spcBef>
                <a:spcPts val="0"/>
              </a:spcBef>
              <a:spcAft>
                <a:spcPts val="0"/>
              </a:spcAft>
              <a:buClr>
                <a:srgbClr val="000000"/>
              </a:buClr>
              <a:buSzPts val="2200"/>
              <a:buFont typeface="Calibri"/>
              <a:buChar char="-"/>
            </a:pPr>
            <a:r>
              <a:rPr b="0" lang="en-US" sz="2200"/>
              <a:t>if in confusion use fluentd for logging</a:t>
            </a:r>
            <a:endParaRPr b="0" sz="2200"/>
          </a:p>
          <a:p>
            <a:pPr indent="-368300" lvl="0" marL="457200" rtl="0" algn="l">
              <a:lnSpc>
                <a:spcPct val="100000"/>
              </a:lnSpc>
              <a:spcBef>
                <a:spcPts val="0"/>
              </a:spcBef>
              <a:spcAft>
                <a:spcPts val="0"/>
              </a:spcAft>
              <a:buClr>
                <a:srgbClr val="000000"/>
              </a:buClr>
              <a:buSzPts val="2200"/>
              <a:buChar char="-"/>
            </a:pPr>
            <a:r>
              <a:rPr b="0" lang="en-US" sz="2200">
                <a:solidFill>
                  <a:srgbClr val="383838"/>
                </a:solidFill>
              </a:rPr>
              <a:t>Cluster Federation helps to sync resources into multiple clusters , cross cluster discovery- </a:t>
            </a:r>
            <a:r>
              <a:rPr lang="en-US" sz="2200">
                <a:solidFill>
                  <a:srgbClr val="383838"/>
                </a:solidFill>
              </a:rPr>
              <a:t>Kubefed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Kompose </a:t>
            </a:r>
            <a:r>
              <a:rPr b="0" lang="en-US" sz="2200">
                <a:solidFill>
                  <a:srgbClr val="383838"/>
                </a:solidFill>
              </a:rPr>
              <a:t> converts docker compose file into kubernetes objects like deployments, and services,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Helm </a:t>
            </a:r>
            <a:r>
              <a:rPr b="0" lang="en-US" sz="2200">
                <a:solidFill>
                  <a:srgbClr val="383838"/>
                </a:solidFill>
              </a:rPr>
              <a:t>- streamlines installation and management of kubernetes cluster, its like the package manager for kubernetes, contains chart.yaml, template and values.yaml, provides 3 most important things - helps in creating </a:t>
            </a:r>
            <a:r>
              <a:rPr lang="en-US" sz="2200">
                <a:solidFill>
                  <a:srgbClr val="383838"/>
                </a:solidFill>
              </a:rPr>
              <a:t>templates</a:t>
            </a:r>
            <a:r>
              <a:rPr b="0" lang="en-US" sz="2200">
                <a:solidFill>
                  <a:srgbClr val="383838"/>
                </a:solidFill>
              </a:rPr>
              <a:t>, </a:t>
            </a:r>
            <a:r>
              <a:rPr lang="en-US" sz="2200">
                <a:solidFill>
                  <a:srgbClr val="383838"/>
                </a:solidFill>
              </a:rPr>
              <a:t>versioning</a:t>
            </a:r>
            <a:r>
              <a:rPr b="0" lang="en-US" sz="2200">
                <a:solidFill>
                  <a:srgbClr val="383838"/>
                </a:solidFill>
              </a:rPr>
              <a:t> and rolled back and tracked, </a:t>
            </a:r>
            <a:r>
              <a:rPr lang="en-US" sz="2200">
                <a:solidFill>
                  <a:srgbClr val="383838"/>
                </a:solidFill>
              </a:rPr>
              <a:t>application packaging. </a:t>
            </a:r>
            <a:endParaRPr b="0" sz="2200"/>
          </a:p>
          <a:p>
            <a:pPr indent="-368300" lvl="0" marL="457200" marR="0" rtl="0" algn="l">
              <a:lnSpc>
                <a:spcPct val="100000"/>
              </a:lnSpc>
              <a:spcBef>
                <a:spcPts val="0"/>
              </a:spcBef>
              <a:spcAft>
                <a:spcPts val="0"/>
              </a:spcAft>
              <a:buClr>
                <a:srgbClr val="000000"/>
              </a:buClr>
              <a:buSzPts val="2200"/>
              <a:buChar char="-"/>
            </a:pPr>
            <a:r>
              <a:rPr b="0" lang="en-US" sz="2200"/>
              <a:t>Kubernetes Documentation are the best resource whenever in doubt. - </a:t>
            </a:r>
            <a:r>
              <a:rPr b="0" lang="en-US" sz="2200" u="sng">
                <a:solidFill>
                  <a:schemeClr val="hlink"/>
                </a:solidFill>
                <a:hlinkClick r:id="rId3"/>
              </a:rPr>
              <a:t>https://kubernetes.io/docs/reference/</a:t>
            </a:r>
            <a:r>
              <a:rPr b="0" lang="en-US" sz="2200"/>
              <a:t> and </a:t>
            </a:r>
            <a:r>
              <a:rPr b="0" lang="en-US" sz="2200" u="sng">
                <a:solidFill>
                  <a:schemeClr val="hlink"/>
                </a:solidFill>
                <a:hlinkClick r:id="rId4"/>
              </a:rPr>
              <a:t>https://kubernetes.io/docs/concepts/</a:t>
            </a:r>
            <a:r>
              <a:rPr b="0" lang="en-US" sz="2200"/>
              <a:t> </a:t>
            </a:r>
            <a:endParaRPr b="0" sz="22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78"/>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 Multiple Nodes Demo </a:t>
            </a:r>
            <a:endParaRPr b="1" i="0" sz="3600" u="none" cap="none" strike="noStrike">
              <a:solidFill>
                <a:srgbClr val="000000"/>
              </a:solidFill>
              <a:latin typeface="Calibri"/>
              <a:ea typeface="Calibri"/>
              <a:cs typeface="Calibri"/>
              <a:sym typeface="Calibri"/>
            </a:endParaRPr>
          </a:p>
        </p:txBody>
      </p:sp>
      <p:sp>
        <p:nvSpPr>
          <p:cNvPr id="1227" name="Google Shape;1227;p178"/>
          <p:cNvSpPr txBox="1"/>
          <p:nvPr>
            <p:ph idx="1" type="body"/>
          </p:nvPr>
        </p:nvSpPr>
        <p:spPr>
          <a:xfrm>
            <a:off x="457200" y="1524000"/>
            <a:ext cx="8153400" cy="4495800"/>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640"/>
              </a:spcBef>
              <a:spcAft>
                <a:spcPts val="0"/>
              </a:spcAft>
              <a:buClr>
                <a:srgbClr val="000000"/>
              </a:buClr>
              <a:buSzPts val="2200"/>
              <a:buFont typeface="Noto Sans Symbols"/>
              <a:buChar char="▪"/>
            </a:pPr>
            <a:r>
              <a:rPr b="0" lang="en-US" sz="2200"/>
              <a:t>Create a Node (EC2) and join the master</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should see 2 nodes now</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create a deployment with 3 replicas and see the placement of pods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scale the deployment and see how it does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can extend this to try daemonsets and other concepts to validate our understanding</a:t>
            </a:r>
            <a:endParaRPr b="0"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304" name="Google Shape;304;p54"/>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305" name="Google Shape;305;p54"/>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311" name="Google Shape;311;p55"/>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317" name="Google Shape;317;p56"/>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7"/>
          <p:cNvSpPr txBox="1"/>
          <p:nvPr>
            <p:ph type="title"/>
          </p:nvPr>
        </p:nvSpPr>
        <p:spPr>
          <a:xfrm>
            <a:off x="115784" y="76906"/>
            <a:ext cx="8394804" cy="17097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rgbClr val="000000"/>
                </a:solidFill>
                <a:latin typeface="Calibri"/>
                <a:ea typeface="Calibri"/>
                <a:cs typeface="Calibri"/>
                <a:sym typeface="Calibri"/>
              </a:rPr>
              <a:t>Introduction to Kubernetes</a:t>
            </a:r>
            <a:endParaRPr b="1" i="0" sz="5400" u="none" cap="none" strike="noStrike">
              <a:solidFill>
                <a:srgbClr val="000000"/>
              </a:solidFill>
              <a:latin typeface="Calibri"/>
              <a:ea typeface="Calibri"/>
              <a:cs typeface="Calibri"/>
              <a:sym typeface="Calibri"/>
            </a:endParaRPr>
          </a:p>
        </p:txBody>
      </p:sp>
      <p:sp>
        <p:nvSpPr>
          <p:cNvPr id="323" name="Google Shape;323;p57"/>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1:</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457200" y="284331"/>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rgbClr val="000000"/>
                </a:solidFill>
                <a:latin typeface="Calibri"/>
                <a:ea typeface="Calibri"/>
                <a:cs typeface="Calibri"/>
                <a:sym typeface="Calibri"/>
              </a:rPr>
              <a:t>Kubernetes</a:t>
            </a:r>
            <a:endParaRPr b="1" i="0" sz="4800" u="none" cap="none" strike="noStrike">
              <a:solidFill>
                <a:srgbClr val="000000"/>
              </a:solidFill>
              <a:latin typeface="Calibri"/>
              <a:ea typeface="Calibri"/>
              <a:cs typeface="Calibri"/>
              <a:sym typeface="Calibri"/>
            </a:endParaRPr>
          </a:p>
        </p:txBody>
      </p:sp>
      <p:sp>
        <p:nvSpPr>
          <p:cNvPr id="329" name="Google Shape;329;p58"/>
          <p:cNvSpPr txBox="1"/>
          <p:nvPr>
            <p:ph idx="1" type="body"/>
          </p:nvPr>
        </p:nvSpPr>
        <p:spPr>
          <a:xfrm>
            <a:off x="457200" y="1354138"/>
            <a:ext cx="59436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The name Kubernetes is Greek</a:t>
            </a:r>
            <a:endParaRPr b="1"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Translates to “helmsman” or “pilot”</a:t>
            </a:r>
            <a:endParaRPr b="1" i="0" sz="28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Root of ”Governor” and “Cybernetic” </a:t>
            </a:r>
            <a:endParaRPr b="1" i="0" sz="28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“K8s” is a shorthand abbreviation derived by replacing the 8 letters “ubernete” with 8.</a:t>
            </a:r>
            <a:endParaRPr b="1" i="0" sz="2800" u="none" cap="none" strike="noStrike">
              <a:solidFill>
                <a:schemeClr val="dk1"/>
              </a:solidFill>
              <a:latin typeface="Calibri"/>
              <a:ea typeface="Calibri"/>
              <a:cs typeface="Calibri"/>
              <a:sym typeface="Calibri"/>
            </a:endParaRPr>
          </a:p>
          <a:p>
            <a:pPr indent="-27940" lvl="2" marL="403225"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p:txBody>
      </p:sp>
      <p:pic>
        <p:nvPicPr>
          <p:cNvPr id="330" name="Google Shape;330;p58"/>
          <p:cNvPicPr preferRelativeResize="0"/>
          <p:nvPr/>
        </p:nvPicPr>
        <p:blipFill rotWithShape="1">
          <a:blip r:embed="rId3">
            <a:alphaModFix/>
          </a:blip>
          <a:srcRect b="0" l="0" r="0" t="0"/>
          <a:stretch/>
        </p:blipFill>
        <p:spPr>
          <a:xfrm>
            <a:off x="6248400" y="1905000"/>
            <a:ext cx="2794000" cy="279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381000" y="329011"/>
            <a:ext cx="8521700" cy="109458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Cloud Native Computing Foundation (CNCF)</a:t>
            </a:r>
            <a:endParaRPr b="1" i="0" sz="3600" u="none" cap="none" strike="noStrike">
              <a:solidFill>
                <a:srgbClr val="000000"/>
              </a:solidFill>
              <a:latin typeface="Calibri"/>
              <a:ea typeface="Calibri"/>
              <a:cs typeface="Calibri"/>
              <a:sym typeface="Calibri"/>
            </a:endParaRPr>
          </a:p>
        </p:txBody>
      </p:sp>
      <p:sp>
        <p:nvSpPr>
          <p:cNvPr id="336" name="Google Shape;336;p59"/>
          <p:cNvSpPr txBox="1"/>
          <p:nvPr>
            <p:ph idx="1" type="body"/>
          </p:nvPr>
        </p:nvSpPr>
        <p:spPr>
          <a:xfrm>
            <a:off x="469900" y="1295401"/>
            <a:ext cx="8521700" cy="36575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Mission of the Cloud Native Computing Foundation.</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Formed in Nov 6, 2015 with Kubernetes as its first project</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CNCF is building an ecosystem of </a:t>
            </a:r>
            <a:r>
              <a:rPr b="0" lang="en-US" sz="2590"/>
              <a:t>complementary</a:t>
            </a:r>
            <a:r>
              <a:rPr b="0" i="0" lang="en-US" sz="2590" u="none" cap="none" strike="noStrike">
                <a:solidFill>
                  <a:schemeClr val="dk1"/>
                </a:solidFill>
                <a:latin typeface="Calibri"/>
                <a:ea typeface="Calibri"/>
                <a:cs typeface="Calibri"/>
                <a:sym typeface="Calibri"/>
              </a:rPr>
              <a:t> projects including Prometheus, Fluentd, Linkerd, Rkt, and others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960"/>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337" name="Google Shape;337;p59"/>
          <p:cNvPicPr preferRelativeResize="0"/>
          <p:nvPr/>
        </p:nvPicPr>
        <p:blipFill rotWithShape="1">
          <a:blip r:embed="rId3">
            <a:alphaModFix/>
          </a:blip>
          <a:srcRect b="0" l="0" r="0" t="0"/>
          <a:stretch/>
        </p:blipFill>
        <p:spPr>
          <a:xfrm>
            <a:off x="228600" y="4953000"/>
            <a:ext cx="4800600" cy="10346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3600"/>
              <a:buFont typeface="Calibri"/>
              <a:buNone/>
            </a:pPr>
            <a:r>
              <a:rPr b="1" i="0" lang="en-US" sz="3600" u="none" cap="none" strike="noStrike">
                <a:solidFill>
                  <a:srgbClr val="0070C0"/>
                </a:solidFill>
                <a:latin typeface="Calibri"/>
                <a:ea typeface="Calibri"/>
                <a:cs typeface="Calibri"/>
                <a:sym typeface="Calibri"/>
              </a:rPr>
              <a:t>Welcome!</a:t>
            </a:r>
            <a:endParaRPr b="1" i="0" sz="3600" u="none" cap="none" strike="noStrike">
              <a:solidFill>
                <a:schemeClr val="accent3"/>
              </a:solidFill>
              <a:latin typeface="Calibri"/>
              <a:ea typeface="Calibri"/>
              <a:cs typeface="Calibri"/>
              <a:sym typeface="Calibri"/>
            </a:endParaRPr>
          </a:p>
        </p:txBody>
      </p:sp>
      <p:grpSp>
        <p:nvGrpSpPr>
          <p:cNvPr id="207" name="Google Shape;207;p42"/>
          <p:cNvGrpSpPr/>
          <p:nvPr/>
        </p:nvGrpSpPr>
        <p:grpSpPr>
          <a:xfrm>
            <a:off x="2286000" y="1531538"/>
            <a:ext cx="4572000" cy="4048922"/>
            <a:chOff x="0" y="7538"/>
            <a:chExt cx="4572000" cy="4048922"/>
          </a:xfrm>
        </p:grpSpPr>
        <p:sp>
          <p:nvSpPr>
            <p:cNvPr id="208" name="Google Shape;208;p42"/>
            <p:cNvSpPr/>
            <p:nvPr/>
          </p:nvSpPr>
          <p:spPr>
            <a:xfrm>
              <a:off x="0" y="347019"/>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9" name="Google Shape;209;p42"/>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42"/>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Logistics (breaks, facilities, lunch, etc.)</a:t>
              </a:r>
              <a:endParaRPr b="0" i="0" sz="1400" u="none" cap="none" strike="noStrike">
                <a:solidFill>
                  <a:srgbClr val="000000"/>
                </a:solidFill>
                <a:latin typeface="Arial"/>
                <a:ea typeface="Arial"/>
                <a:cs typeface="Arial"/>
                <a:sym typeface="Arial"/>
              </a:endParaRPr>
            </a:p>
          </p:txBody>
        </p:sp>
        <p:sp>
          <p:nvSpPr>
            <p:cNvPr id="211" name="Google Shape;211;p42"/>
            <p:cNvSpPr/>
            <p:nvPr/>
          </p:nvSpPr>
          <p:spPr>
            <a:xfrm>
              <a:off x="0" y="139030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42"/>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42"/>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Rules of Engagement</a:t>
              </a:r>
              <a:endParaRPr b="0" i="0" sz="1400" u="none" cap="none" strike="noStrike">
                <a:solidFill>
                  <a:srgbClr val="000000"/>
                </a:solidFill>
                <a:latin typeface="Arial"/>
                <a:ea typeface="Arial"/>
                <a:cs typeface="Arial"/>
                <a:sym typeface="Arial"/>
              </a:endParaRPr>
            </a:p>
          </p:txBody>
        </p:sp>
        <p:sp>
          <p:nvSpPr>
            <p:cNvPr id="214" name="Google Shape;214;p42"/>
            <p:cNvSpPr/>
            <p:nvPr/>
          </p:nvSpPr>
          <p:spPr>
            <a:xfrm>
              <a:off x="0" y="243358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42"/>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42"/>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Introductions</a:t>
              </a:r>
              <a:endParaRPr b="0" i="0" sz="1400" u="none" cap="none" strike="noStrike">
                <a:solidFill>
                  <a:srgbClr val="000000"/>
                </a:solidFill>
                <a:latin typeface="Arial"/>
                <a:ea typeface="Arial"/>
                <a:cs typeface="Arial"/>
                <a:sym typeface="Arial"/>
              </a:endParaRPr>
            </a:p>
          </p:txBody>
        </p:sp>
        <p:sp>
          <p:nvSpPr>
            <p:cNvPr id="217" name="Google Shape;217;p42"/>
            <p:cNvSpPr/>
            <p:nvPr/>
          </p:nvSpPr>
          <p:spPr>
            <a:xfrm>
              <a:off x="0" y="347686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42"/>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9" name="Google Shape;219;p42"/>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Let’s Get Started!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0"/>
          <p:cNvSpPr txBox="1"/>
          <p:nvPr>
            <p:ph idx="1" type="body"/>
          </p:nvPr>
        </p:nvSpPr>
        <p:spPr>
          <a:xfrm>
            <a:off x="605790" y="1506540"/>
            <a:ext cx="8157210" cy="108426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b="1" i="0" sz="3200" u="none" cap="none" strike="noStrike">
              <a:solidFill>
                <a:schemeClr val="dk1"/>
              </a:solidFill>
              <a:latin typeface="Calibri"/>
              <a:ea typeface="Calibri"/>
              <a:cs typeface="Calibri"/>
              <a:sym typeface="Calibri"/>
            </a:endParaRPr>
          </a:p>
        </p:txBody>
      </p:sp>
      <p:sp>
        <p:nvSpPr>
          <p:cNvPr id="343" name="Google Shape;343;p6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is a Microservice?</a:t>
            </a:r>
            <a:endParaRPr b="1" i="0" sz="3600" u="none" cap="none" strike="noStrike">
              <a:solidFill>
                <a:srgbClr val="000000"/>
              </a:solidFill>
              <a:latin typeface="Calibri"/>
              <a:ea typeface="Calibri"/>
              <a:cs typeface="Calibri"/>
              <a:sym typeface="Calibri"/>
            </a:endParaRPr>
          </a:p>
        </p:txBody>
      </p:sp>
      <p:pic>
        <p:nvPicPr>
          <p:cNvPr id="344" name="Google Shape;344;p60"/>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1"/>
          <p:cNvSpPr txBox="1"/>
          <p:nvPr>
            <p:ph idx="1" type="body"/>
          </p:nvPr>
        </p:nvSpPr>
        <p:spPr>
          <a:xfrm>
            <a:off x="457201" y="1354140"/>
            <a:ext cx="8610599" cy="4741860"/>
          </a:xfrm>
          <a:prstGeom prst="rect">
            <a:avLst/>
          </a:prstGeom>
          <a:noFill/>
          <a:ln>
            <a:noFill/>
          </a:ln>
        </p:spPr>
        <p:txBody>
          <a:bodyPr anchorCtr="0" anchor="t" bIns="45700" lIns="91425" spcFirstLastPara="1" rIns="91425" wrap="square" tIns="45700">
            <a:noAutofit/>
          </a:bodyPr>
          <a:lstStyle/>
          <a:p>
            <a:pPr indent="-427736" lvl="0" marL="457200" marR="0" rtl="0" algn="l">
              <a:lnSpc>
                <a:spcPct val="80000"/>
              </a:lnSpc>
              <a:spcBef>
                <a:spcPts val="0"/>
              </a:spcBef>
              <a:spcAft>
                <a:spcPts val="0"/>
              </a:spcAft>
              <a:buClr>
                <a:srgbClr val="000000"/>
              </a:buClr>
              <a:buSzPts val="2200"/>
              <a:buFont typeface="Noto Sans Symbols"/>
              <a:buChar char="▪"/>
            </a:pPr>
            <a:r>
              <a:rPr b="1" i="0" lang="en-US" sz="2200" u="none" cap="none" strike="noStrike">
                <a:solidFill>
                  <a:srgbClr val="000000"/>
                </a:solidFill>
                <a:latin typeface="Calibri"/>
                <a:ea typeface="Calibri"/>
                <a:cs typeface="Calibri"/>
                <a:sym typeface="Calibri"/>
              </a:rPr>
              <a:t>Simple </a:t>
            </a:r>
            <a:r>
              <a:rPr b="0" i="0" lang="en-US" sz="2200" u="none" cap="none" strike="noStrike">
                <a:solidFill>
                  <a:srgbClr val="000000"/>
                </a:solidFill>
                <a:latin typeface="Calibri"/>
                <a:ea typeface="Calibri"/>
                <a:cs typeface="Calibri"/>
                <a:sym typeface="Calibri"/>
              </a:rPr>
              <a:t>services that are focused on doing one thing well</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Each service can be built </a:t>
            </a:r>
            <a:r>
              <a:rPr b="1" i="0" lang="en-US" sz="2200" u="none" cap="none" strike="noStrike">
                <a:solidFill>
                  <a:srgbClr val="000000"/>
                </a:solidFill>
                <a:latin typeface="Calibri"/>
                <a:ea typeface="Calibri"/>
                <a:cs typeface="Calibri"/>
                <a:sym typeface="Calibri"/>
              </a:rPr>
              <a:t>using</a:t>
            </a:r>
            <a:r>
              <a:rPr b="0" i="0" lang="en-US" sz="2200" u="none" cap="none" strike="noStrike">
                <a:solidFill>
                  <a:srgbClr val="000000"/>
                </a:solidFill>
                <a:latin typeface="Calibri"/>
                <a:ea typeface="Calibri"/>
                <a:cs typeface="Calibri"/>
                <a:sym typeface="Calibri"/>
              </a:rPr>
              <a:t> the </a:t>
            </a:r>
            <a:r>
              <a:rPr b="1" i="0" lang="en-US" sz="2200" u="none" cap="none" strike="noStrike">
                <a:solidFill>
                  <a:srgbClr val="000000"/>
                </a:solidFill>
                <a:latin typeface="Calibri"/>
                <a:ea typeface="Calibri"/>
                <a:cs typeface="Calibri"/>
                <a:sym typeface="Calibri"/>
              </a:rPr>
              <a:t>best</a:t>
            </a:r>
            <a:r>
              <a:rPr b="0" i="0" lang="en-US" sz="2200" u="none" cap="none" strike="noStrike">
                <a:solidFill>
                  <a:srgbClr val="000000"/>
                </a:solidFill>
                <a:latin typeface="Calibri"/>
                <a:ea typeface="Calibri"/>
                <a:cs typeface="Calibri"/>
                <a:sym typeface="Calibri"/>
              </a:rPr>
              <a:t> tool for the job</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Systems built this way are inherently </a:t>
            </a:r>
            <a:r>
              <a:rPr b="1" i="0" lang="en-US" sz="2200" u="none" cap="none" strike="noStrike">
                <a:solidFill>
                  <a:srgbClr val="000000"/>
                </a:solidFill>
                <a:latin typeface="Calibri"/>
                <a:ea typeface="Calibri"/>
                <a:cs typeface="Calibri"/>
                <a:sym typeface="Calibri"/>
              </a:rPr>
              <a:t>loosely coupled</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Teams can deliver and </a:t>
            </a:r>
            <a:r>
              <a:rPr b="1" i="0" lang="en-US" sz="2200" u="none" cap="none" strike="noStrike">
                <a:solidFill>
                  <a:srgbClr val="000000"/>
                </a:solidFill>
                <a:latin typeface="Calibri"/>
                <a:ea typeface="Calibri"/>
                <a:cs typeface="Calibri"/>
                <a:sym typeface="Calibri"/>
              </a:rPr>
              <a:t>deploy independently</a:t>
            </a:r>
            <a:r>
              <a:rPr b="0" i="0" lang="en-US" sz="2200" u="none" cap="none" strike="noStrike">
                <a:solidFill>
                  <a:srgbClr val="000000"/>
                </a:solidFill>
                <a:latin typeface="Calibri"/>
                <a:ea typeface="Calibri"/>
                <a:cs typeface="Calibri"/>
                <a:sym typeface="Calibri"/>
              </a:rPr>
              <a:t> from each other</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Enable </a:t>
            </a:r>
            <a:r>
              <a:rPr b="1" i="0" lang="en-US" sz="2200" u="none" cap="none" strike="noStrike">
                <a:solidFill>
                  <a:srgbClr val="000000"/>
                </a:solidFill>
                <a:latin typeface="Calibri"/>
                <a:ea typeface="Calibri"/>
                <a:cs typeface="Calibri"/>
                <a:sym typeface="Calibri"/>
              </a:rPr>
              <a:t>continuous delivery</a:t>
            </a:r>
            <a:r>
              <a:rPr b="0" i="0" lang="en-US" sz="2200" u="none" cap="none" strike="noStrike">
                <a:solidFill>
                  <a:srgbClr val="000000"/>
                </a:solidFill>
                <a:latin typeface="Calibri"/>
                <a:ea typeface="Calibri"/>
                <a:cs typeface="Calibri"/>
                <a:sym typeface="Calibri"/>
              </a:rPr>
              <a:t> but allowing frequent releases while the rest of the system continues to be stable</a:t>
            </a:r>
            <a:endParaRPr b="1"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0"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350" name="Google Shape;350;p61"/>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Microservice: advantages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a:t>
            </a:r>
            <a:endParaRPr b="1" i="0" sz="3600" u="none" cap="none" strike="noStrike">
              <a:solidFill>
                <a:srgbClr val="000000"/>
              </a:solidFill>
              <a:latin typeface="Calibri"/>
              <a:ea typeface="Calibri"/>
              <a:cs typeface="Calibri"/>
              <a:sym typeface="Calibri"/>
            </a:endParaRPr>
          </a:p>
        </p:txBody>
      </p:sp>
      <p:sp>
        <p:nvSpPr>
          <p:cNvPr id="356" name="Google Shape;356;p62"/>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Kubernetes can be setup on multiple clouds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Google(GCP) &amp; Microsoft offer Kubernetes as a service, with reliable experiences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AWS has two great open source methods, ’Kops’ and </a:t>
            </a:r>
            <a:r>
              <a:rPr b="0" i="0" lang="en-US" sz="2200" u="none" cap="none" strike="noStrike">
                <a:solidFill>
                  <a:schemeClr val="dk1"/>
                </a:solidFill>
                <a:latin typeface="Calibri"/>
                <a:ea typeface="Calibri"/>
                <a:cs typeface="Calibri"/>
                <a:sym typeface="Calibri"/>
              </a:rPr>
              <a:t>Heptio’s</a:t>
            </a:r>
            <a:r>
              <a:rPr b="0" i="0" lang="en-US" sz="2200" u="none" cap="none" strike="noStrike">
                <a:solidFill>
                  <a:schemeClr val="dk1"/>
                </a:solidFill>
                <a:latin typeface="Calibri"/>
                <a:ea typeface="Calibri"/>
                <a:cs typeface="Calibri"/>
                <a:sym typeface="Calibri"/>
              </a:rPr>
              <a:t> Cloud Formation Script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Last year AWS added Kubernetes as a Service</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can readily be setup locally, with ‘Minikube’ or ‘kubeadm’</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 (AWS) - K</a:t>
            </a:r>
            <a:r>
              <a:rPr lang="en-US">
                <a:solidFill>
                  <a:srgbClr val="000000"/>
                </a:solidFill>
              </a:rPr>
              <a:t>ubeadm</a:t>
            </a:r>
            <a:endParaRPr b="1" i="0" sz="3600" u="none" cap="none" strike="noStrike">
              <a:solidFill>
                <a:srgbClr val="000000"/>
              </a:solidFill>
              <a:latin typeface="Calibri"/>
              <a:ea typeface="Calibri"/>
              <a:cs typeface="Calibri"/>
              <a:sym typeface="Calibri"/>
            </a:endParaRPr>
          </a:p>
        </p:txBody>
      </p:sp>
      <p:sp>
        <p:nvSpPr>
          <p:cNvPr id="362" name="Google Shape;362;p63"/>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lang="en-US" sz="2200"/>
              <a:t>We will use AWS for this class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Each student will log on to a AWS EC2 machine</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1 node will be used as a master and client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use set up instructions on github</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see a demo to use 2 nodes and treat them as a cluster.</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4"/>
          <p:cNvSpPr txBox="1"/>
          <p:nvPr>
            <p:ph type="title"/>
          </p:nvPr>
        </p:nvSpPr>
        <p:spPr>
          <a:xfrm>
            <a:off x="4762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000000"/>
                </a:solidFill>
                <a:latin typeface="Calibri"/>
                <a:ea typeface="Calibri"/>
                <a:cs typeface="Calibri"/>
                <a:sym typeface="Calibri"/>
              </a:rPr>
              <a:t>Local Kubernetes</a:t>
            </a:r>
            <a:br>
              <a:rPr b="1" i="0" lang="en-US" sz="3600" u="none" cap="none" strike="noStrike">
                <a:solidFill>
                  <a:srgbClr val="000000"/>
                </a:solidFill>
                <a:latin typeface="Calibri"/>
                <a:ea typeface="Calibri"/>
                <a:cs typeface="Calibri"/>
                <a:sym typeface="Calibri"/>
              </a:rPr>
            </a:br>
            <a:endParaRPr b="1" i="0" sz="3600" u="none" cap="none" strike="noStrike">
              <a:solidFill>
                <a:srgbClr val="000000"/>
              </a:solidFill>
              <a:latin typeface="Calibri"/>
              <a:ea typeface="Calibri"/>
              <a:cs typeface="Calibri"/>
              <a:sym typeface="Calibri"/>
            </a:endParaRPr>
          </a:p>
        </p:txBody>
      </p:sp>
      <p:sp>
        <p:nvSpPr>
          <p:cNvPr id="368" name="Google Shape;368;p64"/>
          <p:cNvSpPr txBox="1"/>
          <p:nvPr>
            <p:ph idx="1" type="body"/>
          </p:nvPr>
        </p:nvSpPr>
        <p:spPr>
          <a:xfrm>
            <a:off x="628650" y="1058325"/>
            <a:ext cx="7886700" cy="511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40"/>
              </a:spcBef>
              <a:spcAft>
                <a:spcPts val="0"/>
              </a:spcAft>
              <a:buClr>
                <a:schemeClr val="accent3"/>
              </a:buClr>
              <a:buSzPts val="2880"/>
              <a:buFont typeface="Noto Sans Symbols"/>
              <a:buNone/>
            </a:pPr>
            <a:r>
              <a:rPr b="0" lang="en-US" sz="2200"/>
              <a:t>Use the instructions to run the 4 instructions </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will set up master</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enable networking, untaint the master node</a:t>
            </a:r>
            <a:endParaRPr b="0" sz="2200"/>
          </a:p>
          <a:p>
            <a:pPr indent="0" lvl="0" marL="0" marR="0" rtl="0" algn="l">
              <a:lnSpc>
                <a:spcPct val="90000"/>
              </a:lnSpc>
              <a:spcBef>
                <a:spcPts val="280"/>
              </a:spcBef>
              <a:spcAft>
                <a:spcPts val="0"/>
              </a:spcAft>
              <a:buClr>
                <a:schemeClr val="accent3"/>
              </a:buClr>
              <a:buSzPts val="1260"/>
              <a:buFont typeface="Noto Sans Symbols"/>
              <a:buNone/>
            </a:pPr>
            <a:r>
              <a:rPr b="0" lang="en-US" sz="2200"/>
              <a:t>-- should be able to run commands</a:t>
            </a:r>
            <a:endParaRPr b="0" sz="2200"/>
          </a:p>
          <a:p>
            <a:pPr indent="0" lvl="0" marL="0" marR="0" rtl="0" algn="l">
              <a:lnSpc>
                <a:spcPct val="90000"/>
              </a:lnSpc>
              <a:spcBef>
                <a:spcPts val="280"/>
              </a:spcBef>
              <a:spcAft>
                <a:spcPts val="0"/>
              </a:spcAft>
              <a:buClr>
                <a:schemeClr val="accent3"/>
              </a:buClr>
              <a:buSzPts val="1260"/>
              <a:buFont typeface="Noto Sans Symbols"/>
              <a:buNone/>
            </a:pPr>
            <a:r>
              <a:t/>
            </a:r>
            <a:endParaRPr b="0" sz="2200"/>
          </a:p>
          <a:p>
            <a:pPr indent="0" lvl="0" marL="0" marR="0" rtl="0" algn="l">
              <a:lnSpc>
                <a:spcPct val="90000"/>
              </a:lnSpc>
              <a:spcBef>
                <a:spcPts val="480"/>
              </a:spcBef>
              <a:spcAft>
                <a:spcPts val="0"/>
              </a:spcAft>
              <a:buClr>
                <a:schemeClr val="accent3"/>
              </a:buClr>
              <a:buSzPts val="2160"/>
              <a:buFont typeface="Noto Sans Symbols"/>
              <a:buNone/>
            </a:pPr>
            <a:r>
              <a:rPr b="0" lang="en-US" sz="2200" u="sng">
                <a:solidFill>
                  <a:srgbClr val="000000"/>
                </a:solidFill>
                <a:hlinkClick r:id="rId3"/>
              </a:rPr>
              <a:t>https://github.com/abhikbanerjee/Kubernetes_Exercise_Files/blob/master/AWS_setup_files/Kubernetes_Setup_AWS.md</a:t>
            </a:r>
            <a:r>
              <a:rPr b="0" lang="en-US" sz="2200">
                <a:solidFill>
                  <a:srgbClr val="000000"/>
                </a:solidFill>
              </a:rPr>
              <a:t> </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5"/>
          <p:cNvSpPr txBox="1"/>
          <p:nvPr>
            <p:ph type="title"/>
          </p:nvPr>
        </p:nvSpPr>
        <p:spPr>
          <a:xfrm>
            <a:off x="400050" y="-1682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Example Commands</a:t>
            </a:r>
            <a:endParaRPr b="1" i="0" sz="3600" u="none" cap="none" strike="noStrike">
              <a:solidFill>
                <a:srgbClr val="000000"/>
              </a:solidFill>
              <a:latin typeface="Calibri"/>
              <a:ea typeface="Calibri"/>
              <a:cs typeface="Calibri"/>
              <a:sym typeface="Calibri"/>
            </a:endParaRPr>
          </a:p>
        </p:txBody>
      </p:sp>
      <p:sp>
        <p:nvSpPr>
          <p:cNvPr id="374" name="Google Shape;374;p65"/>
          <p:cNvSpPr txBox="1"/>
          <p:nvPr>
            <p:ph idx="1" type="body"/>
          </p:nvPr>
        </p:nvSpPr>
        <p:spPr>
          <a:xfrm>
            <a:off x="628650" y="762000"/>
            <a:ext cx="7886700" cy="1957800"/>
          </a:xfrm>
          <a:prstGeom prst="rect">
            <a:avLst/>
          </a:prstGeom>
          <a:noFill/>
          <a:ln>
            <a:noFill/>
          </a:ln>
        </p:spPr>
        <p:txBody>
          <a:bodyPr anchorCtr="0" anchor="t" bIns="45700" lIns="91425" spcFirstLastPara="1" rIns="91425" wrap="square" tIns="45700">
            <a:noAutofit/>
          </a:bodyPr>
          <a:lstStyle/>
          <a:p>
            <a:pPr indent="0" lvl="0" marL="203200" rtl="0" algn="l">
              <a:lnSpc>
                <a:spcPct val="100000"/>
              </a:lnSpc>
              <a:spcBef>
                <a:spcPts val="640"/>
              </a:spcBef>
              <a:spcAft>
                <a:spcPts val="0"/>
              </a:spcAft>
              <a:buClr>
                <a:schemeClr val="dk1"/>
              </a:buClr>
              <a:buSzPts val="2000"/>
              <a:buFont typeface="Calibri"/>
              <a:buNone/>
            </a:pPr>
            <a:r>
              <a:rPr b="0" lang="en-US" sz="2200"/>
              <a:t>kubectl get nodes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services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pods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deployment --all-namespaces -o wide</a:t>
            </a:r>
            <a:endParaRPr b="0" sz="2200"/>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75" name="Google Shape;375;p65"/>
          <p:cNvPicPr preferRelativeResize="0"/>
          <p:nvPr/>
        </p:nvPicPr>
        <p:blipFill>
          <a:blip r:embed="rId3">
            <a:alphaModFix/>
          </a:blip>
          <a:stretch>
            <a:fillRect/>
          </a:stretch>
        </p:blipFill>
        <p:spPr>
          <a:xfrm>
            <a:off x="1028700" y="2749450"/>
            <a:ext cx="7258052" cy="3071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a:t>
            </a:r>
            <a:endParaRPr b="1" i="0" sz="3600" u="none" cap="none" strike="noStrike">
              <a:solidFill>
                <a:srgbClr val="000000"/>
              </a:solidFill>
              <a:latin typeface="Calibri"/>
              <a:ea typeface="Calibri"/>
              <a:cs typeface="Calibri"/>
              <a:sym typeface="Calibri"/>
            </a:endParaRPr>
          </a:p>
        </p:txBody>
      </p:sp>
      <p:pic>
        <p:nvPicPr>
          <p:cNvPr id="381" name="Google Shape;381;p66"/>
          <p:cNvPicPr preferRelativeResize="0"/>
          <p:nvPr/>
        </p:nvPicPr>
        <p:blipFill rotWithShape="1">
          <a:blip r:embed="rId3">
            <a:alphaModFix/>
          </a:blip>
          <a:srcRect b="0" l="0" r="0" t="0"/>
          <a:stretch/>
        </p:blipFill>
        <p:spPr>
          <a:xfrm>
            <a:off x="2768600" y="1905000"/>
            <a:ext cx="3594100" cy="2260600"/>
          </a:xfrm>
          <a:prstGeom prst="rect">
            <a:avLst/>
          </a:prstGeom>
          <a:noFill/>
          <a:ln>
            <a:noFill/>
          </a:ln>
        </p:spPr>
      </p:pic>
      <p:pic>
        <p:nvPicPr>
          <p:cNvPr id="382" name="Google Shape;382;p66"/>
          <p:cNvPicPr preferRelativeResize="0"/>
          <p:nvPr/>
        </p:nvPicPr>
        <p:blipFill rotWithShape="1">
          <a:blip r:embed="rId4">
            <a:alphaModFix/>
          </a:blip>
          <a:srcRect b="0" l="0" r="0" t="0"/>
          <a:stretch/>
        </p:blipFill>
        <p:spPr>
          <a:xfrm>
            <a:off x="5678103" y="3492500"/>
            <a:ext cx="3389697" cy="1917700"/>
          </a:xfrm>
          <a:prstGeom prst="rect">
            <a:avLst/>
          </a:prstGeom>
          <a:noFill/>
          <a:ln>
            <a:noFill/>
          </a:ln>
        </p:spPr>
      </p:pic>
      <p:pic>
        <p:nvPicPr>
          <p:cNvPr id="383" name="Google Shape;383;p66"/>
          <p:cNvPicPr preferRelativeResize="0"/>
          <p:nvPr/>
        </p:nvPicPr>
        <p:blipFill rotWithShape="1">
          <a:blip r:embed="rId5">
            <a:alphaModFix/>
          </a:blip>
          <a:srcRect b="0" l="0" r="0" t="0"/>
          <a:stretch/>
        </p:blipFill>
        <p:spPr>
          <a:xfrm>
            <a:off x="0" y="3568700"/>
            <a:ext cx="3389696" cy="1917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7"/>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Situation</a:t>
            </a:r>
            <a:endParaRPr b="1" i="0" sz="3600" u="none" cap="none" strike="noStrike">
              <a:solidFill>
                <a:srgbClr val="000000"/>
              </a:solidFill>
              <a:latin typeface="Calibri"/>
              <a:ea typeface="Calibri"/>
              <a:cs typeface="Calibri"/>
              <a:sym typeface="Calibri"/>
            </a:endParaRPr>
          </a:p>
        </p:txBody>
      </p:sp>
      <p:sp>
        <p:nvSpPr>
          <p:cNvPr id="389" name="Google Shape;389;p67"/>
          <p:cNvSpPr txBox="1"/>
          <p:nvPr>
            <p:ph idx="1" type="body"/>
          </p:nvPr>
        </p:nvSpPr>
        <p:spPr>
          <a:xfrm>
            <a:off x="624700" y="685800"/>
            <a:ext cx="3306300" cy="5558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Pokemon Go launched a hit app! The application was a viral, overnight roaring success.</a:t>
            </a:r>
            <a:endParaRPr b="1" i="0" sz="2200" u="none" cap="none" strike="noStrike">
              <a:solidFill>
                <a:schemeClr val="dk1"/>
              </a:solidFill>
              <a:latin typeface="Calibri"/>
              <a:ea typeface="Calibri"/>
              <a:cs typeface="Calibri"/>
              <a:sym typeface="Calibri"/>
            </a:endParaRPr>
          </a:p>
          <a:p>
            <a:pPr indent="0" lvl="0" marL="0" marR="0" rtl="0" algn="l">
              <a:lnSpc>
                <a:spcPct val="80000"/>
              </a:lnSpc>
              <a:spcBef>
                <a:spcPts val="444"/>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 The challenge? It rapidly had 50x the worst case traffic estimate and grew rapidly</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Achieved the same active users in a month that took Twitter years to reach</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most downloaded app in history within a few days</a:t>
            </a:r>
            <a:endParaRPr b="1" i="0" sz="2200" u="none" cap="none" strike="noStrike">
              <a:solidFill>
                <a:schemeClr val="dk1"/>
              </a:solidFill>
              <a:latin typeface="Calibri"/>
              <a:ea typeface="Calibri"/>
              <a:cs typeface="Calibri"/>
              <a:sym typeface="Calibri"/>
            </a:endParaRPr>
          </a:p>
        </p:txBody>
      </p:sp>
      <p:pic>
        <p:nvPicPr>
          <p:cNvPr id="390" name="Google Shape;390;p67"/>
          <p:cNvPicPr preferRelativeResize="0"/>
          <p:nvPr/>
        </p:nvPicPr>
        <p:blipFill rotWithShape="1">
          <a:blip r:embed="rId3">
            <a:alphaModFix/>
          </a:blip>
          <a:srcRect b="0" l="0" r="0" t="0"/>
          <a:stretch/>
        </p:blipFill>
        <p:spPr>
          <a:xfrm>
            <a:off x="4114800" y="741590"/>
            <a:ext cx="4842933" cy="2724150"/>
          </a:xfrm>
          <a:prstGeom prst="rect">
            <a:avLst/>
          </a:prstGeom>
          <a:noFill/>
          <a:ln>
            <a:noFill/>
          </a:ln>
        </p:spPr>
      </p:pic>
      <p:pic>
        <p:nvPicPr>
          <p:cNvPr id="391" name="Google Shape;391;p67"/>
          <p:cNvPicPr preferRelativeResize="0"/>
          <p:nvPr/>
        </p:nvPicPr>
        <p:blipFill rotWithShape="1">
          <a:blip r:embed="rId4">
            <a:alphaModFix/>
          </a:blip>
          <a:srcRect b="0" l="0" r="0" t="0"/>
          <a:stretch/>
        </p:blipFill>
        <p:spPr>
          <a:xfrm>
            <a:off x="6612466" y="3793177"/>
            <a:ext cx="2317926" cy="1851561"/>
          </a:xfrm>
          <a:prstGeom prst="rect">
            <a:avLst/>
          </a:prstGeom>
          <a:noFill/>
          <a:ln>
            <a:noFill/>
          </a:ln>
        </p:spPr>
      </p:pic>
      <p:pic>
        <p:nvPicPr>
          <p:cNvPr id="392" name="Google Shape;392;p67"/>
          <p:cNvPicPr preferRelativeResize="0"/>
          <p:nvPr/>
        </p:nvPicPr>
        <p:blipFill rotWithShape="1">
          <a:blip r:embed="rId5">
            <a:alphaModFix/>
          </a:blip>
          <a:srcRect b="0" l="0" r="0" t="0"/>
          <a:stretch/>
        </p:blipFill>
        <p:spPr>
          <a:xfrm>
            <a:off x="4114800" y="3793177"/>
            <a:ext cx="2313711" cy="18179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sp>
        <p:nvSpPr>
          <p:cNvPr id="398" name="Google Shape;398;p68"/>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Application for the logic ran on Google Container Engine </a:t>
            </a:r>
            <a:r>
              <a:rPr b="0" i="0" lang="en-US" sz="2200" u="none" cap="none" strike="noStrike">
                <a:solidFill>
                  <a:schemeClr val="dk1"/>
                </a:solidFill>
                <a:latin typeface="Calibri"/>
                <a:ea typeface="Calibri"/>
                <a:cs typeface="Calibri"/>
                <a:sym typeface="Calibri"/>
              </a:rPr>
              <a:t>powered by Kubernetes.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Enabled automation to scale the application to millions of users</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Also enabled upgrading the version of the cluster and load balancer without downtime while millions of players were online</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99" name="Google Shape;399;p68"/>
          <p:cNvPicPr preferRelativeResize="0"/>
          <p:nvPr/>
        </p:nvPicPr>
        <p:blipFill rotWithShape="1">
          <a:blip r:embed="rId3">
            <a:alphaModFix/>
          </a:blip>
          <a:srcRect b="0" l="0" r="0" t="0"/>
          <a:stretch/>
        </p:blipFill>
        <p:spPr>
          <a:xfrm>
            <a:off x="5071836" y="3695700"/>
            <a:ext cx="3454400" cy="1943100"/>
          </a:xfrm>
          <a:prstGeom prst="rect">
            <a:avLst/>
          </a:prstGeom>
          <a:noFill/>
          <a:ln>
            <a:noFill/>
          </a:ln>
        </p:spPr>
      </p:pic>
      <p:pic>
        <p:nvPicPr>
          <p:cNvPr id="400" name="Google Shape;400;p68"/>
          <p:cNvPicPr preferRelativeResize="0"/>
          <p:nvPr/>
        </p:nvPicPr>
        <p:blipFill rotWithShape="1">
          <a:blip r:embed="rId4">
            <a:alphaModFix/>
          </a:blip>
          <a:srcRect b="0" l="0" r="0" t="0"/>
          <a:stretch/>
        </p:blipFill>
        <p:spPr>
          <a:xfrm>
            <a:off x="661308" y="3543300"/>
            <a:ext cx="3413908" cy="20995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pic>
        <p:nvPicPr>
          <p:cNvPr id="406" name="Google Shape;406;p69"/>
          <p:cNvPicPr preferRelativeResize="0"/>
          <p:nvPr/>
        </p:nvPicPr>
        <p:blipFill rotWithShape="1">
          <a:blip r:embed="rId3">
            <a:alphaModFix/>
          </a:blip>
          <a:srcRect b="0" l="0" r="0" t="0"/>
          <a:stretch/>
        </p:blipFill>
        <p:spPr>
          <a:xfrm>
            <a:off x="6664582" y="4160570"/>
            <a:ext cx="1804257" cy="1562100"/>
          </a:xfrm>
          <a:prstGeom prst="rect">
            <a:avLst/>
          </a:prstGeom>
          <a:noFill/>
          <a:ln>
            <a:noFill/>
          </a:ln>
        </p:spPr>
      </p:pic>
      <p:sp>
        <p:nvSpPr>
          <p:cNvPr id="407" name="Google Shape;407;p69"/>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Even Google doesn’t have unlimited resources and engineers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 CRE (Cloud Reliability Engineer team) worked closely with Niantic to review and optimize the architecture.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Pokemon Go used Cloud Datastore, a cloud native NoSQL database. </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408" name="Google Shape;408;p69"/>
          <p:cNvPicPr preferRelativeResize="0"/>
          <p:nvPr/>
        </p:nvPicPr>
        <p:blipFill rotWithShape="1">
          <a:blip r:embed="rId4">
            <a:alphaModFix/>
          </a:blip>
          <a:srcRect b="0" l="0" r="0" t="0"/>
          <a:stretch/>
        </p:blipFill>
        <p:spPr>
          <a:xfrm>
            <a:off x="762000" y="4179620"/>
            <a:ext cx="5029200" cy="167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3"/>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1" i="0" lang="en-US" sz="2800" u="none" cap="none" strike="noStrike">
                <a:solidFill>
                  <a:schemeClr val="dk1"/>
                </a:solidFill>
                <a:latin typeface="Calibri"/>
                <a:ea typeface="Calibri"/>
                <a:cs typeface="Calibri"/>
                <a:sym typeface="Calibri"/>
              </a:rPr>
              <a:t>Who is your instructor?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600"/>
              <a:buFont typeface="Calibri"/>
              <a:buNone/>
            </a:pPr>
            <a:r>
              <a:rPr b="1" i="1" lang="en-US" sz="2400" u="none" cap="none" strike="noStrike">
                <a:solidFill>
                  <a:schemeClr val="dk1"/>
                </a:solidFill>
                <a:latin typeface="Calibri"/>
                <a:ea typeface="Calibri"/>
                <a:cs typeface="Calibri"/>
                <a:sym typeface="Calibri"/>
              </a:rPr>
              <a:t>A little about me…</a:t>
            </a:r>
            <a:endParaRPr b="0" i="0" sz="1400" u="none" cap="none" strike="noStrike">
              <a:solidFill>
                <a:srgbClr val="000000"/>
              </a:solidFill>
              <a:latin typeface="Arial"/>
              <a:ea typeface="Arial"/>
              <a:cs typeface="Arial"/>
              <a:sym typeface="Arial"/>
            </a:endParaRPr>
          </a:p>
        </p:txBody>
      </p:sp>
      <p:pic>
        <p:nvPicPr>
          <p:cNvPr descr="http://decarbonisesa.files.wordpress.com/2011/07/who-are-we.jpg" id="225" name="Google Shape;225;p43"/>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3921"/>
              </a:srgbClr>
            </a:outerShdw>
          </a:effectLst>
        </p:spPr>
      </p:pic>
      <p:cxnSp>
        <p:nvCxnSpPr>
          <p:cNvPr id="226" name="Google Shape;226;p43"/>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Result</a:t>
            </a:r>
            <a:endParaRPr b="1" i="0" sz="3600" u="none" cap="none" strike="noStrike">
              <a:solidFill>
                <a:srgbClr val="000000"/>
              </a:solidFill>
              <a:latin typeface="Calibri"/>
              <a:ea typeface="Calibri"/>
              <a:cs typeface="Calibri"/>
              <a:sym typeface="Calibri"/>
            </a:endParaRPr>
          </a:p>
        </p:txBody>
      </p:sp>
      <p:sp>
        <p:nvSpPr>
          <p:cNvPr id="414" name="Google Shape;414;p70"/>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Was able to launch in Japan a mere two weeks after the US launch, where they received 3x the US users without incident.</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largest Kubernetes deployment ever, with multitude of bugs identified, fixed and merged into the open source repo</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cluster ended up utilizing tens of thousands of cores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Arguably the first successful overnight/viral planet-wide launch</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eventually downloaded more than 500 million times and 25 million players at peak</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Inspired users to walk over 5.4 billion miles over the course of a year due to gameplay</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71"/>
          <p:cNvSpPr txBox="1"/>
          <p:nvPr>
            <p:ph type="title"/>
          </p:nvPr>
        </p:nvSpPr>
        <p:spPr>
          <a:xfrm>
            <a:off x="457200" y="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Advantages</a:t>
            </a:r>
            <a:endParaRPr b="1" i="0" sz="3600" u="none" cap="none" strike="noStrike">
              <a:solidFill>
                <a:schemeClr val="dk1"/>
              </a:solidFill>
              <a:latin typeface="Calibri"/>
              <a:ea typeface="Calibri"/>
              <a:cs typeface="Calibri"/>
              <a:sym typeface="Calibri"/>
            </a:endParaRPr>
          </a:p>
        </p:txBody>
      </p:sp>
      <p:sp>
        <p:nvSpPr>
          <p:cNvPr id="420" name="Google Shape;420;p71"/>
          <p:cNvSpPr txBox="1"/>
          <p:nvPr>
            <p:ph idx="1" type="body"/>
          </p:nvPr>
        </p:nvSpPr>
        <p:spPr>
          <a:xfrm>
            <a:off x="628650" y="990601"/>
            <a:ext cx="7677300" cy="20574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Portable</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Isolated</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Lighter footprint &amp; overhead (vs VMs)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Simplify Devops practices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Speed up Continuous Integration</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Empower Microservice architectures and adoption</a:t>
            </a:r>
            <a:endParaRPr sz="2200"/>
          </a:p>
          <a:p>
            <a:pPr indent="0" lvl="0" marL="342900" marR="0" rtl="0" algn="l">
              <a:lnSpc>
                <a:spcPct val="80000"/>
              </a:lnSpc>
              <a:spcBef>
                <a:spcPts val="640"/>
              </a:spcBef>
              <a:spcAft>
                <a:spcPts val="0"/>
              </a:spcAft>
              <a:buClr>
                <a:schemeClr val="dk1"/>
              </a:buClr>
              <a:buSzPts val="2720"/>
              <a:buFont typeface="Calibri"/>
              <a:buNone/>
            </a:pPr>
            <a:r>
              <a:t/>
            </a:r>
            <a:endParaRPr b="0" i="0" sz="2720" u="none" cap="none" strike="noStrike">
              <a:solidFill>
                <a:schemeClr val="dk1"/>
              </a:solidFill>
              <a:latin typeface="Calibri"/>
              <a:ea typeface="Calibri"/>
              <a:cs typeface="Calibri"/>
              <a:sym typeface="Calibri"/>
            </a:endParaRPr>
          </a:p>
        </p:txBody>
      </p:sp>
      <p:pic>
        <p:nvPicPr>
          <p:cNvPr id="421" name="Google Shape;421;p71"/>
          <p:cNvPicPr preferRelativeResize="0"/>
          <p:nvPr/>
        </p:nvPicPr>
        <p:blipFill rotWithShape="1">
          <a:blip r:embed="rId3">
            <a:alphaModFix/>
          </a:blip>
          <a:srcRect b="0" l="0" r="0" t="0"/>
          <a:stretch/>
        </p:blipFill>
        <p:spPr>
          <a:xfrm>
            <a:off x="1676400" y="3733800"/>
            <a:ext cx="5679025" cy="2300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Challenges with multiple containers</a:t>
            </a:r>
            <a:endParaRPr b="1" i="0" sz="3600" u="none" cap="none" strike="noStrike">
              <a:solidFill>
                <a:schemeClr val="dk1"/>
              </a:solidFill>
              <a:latin typeface="Calibri"/>
              <a:ea typeface="Calibri"/>
              <a:cs typeface="Calibri"/>
              <a:sym typeface="Calibri"/>
            </a:endParaRPr>
          </a:p>
        </p:txBody>
      </p:sp>
      <p:pic>
        <p:nvPicPr>
          <p:cNvPr id="427" name="Google Shape;427;p72"/>
          <p:cNvPicPr preferRelativeResize="0"/>
          <p:nvPr>
            <p:ph idx="1" type="body"/>
          </p:nvPr>
        </p:nvPicPr>
        <p:blipFill rotWithShape="1">
          <a:blip r:embed="rId3">
            <a:alphaModFix/>
          </a:blip>
          <a:srcRect b="0" l="0" r="0" t="0"/>
          <a:stretch/>
        </p:blipFill>
        <p:spPr>
          <a:xfrm>
            <a:off x="247650" y="1752601"/>
            <a:ext cx="4055400" cy="3200400"/>
          </a:xfrm>
          <a:prstGeom prst="rect">
            <a:avLst/>
          </a:prstGeom>
          <a:noFill/>
          <a:ln>
            <a:noFill/>
          </a:ln>
        </p:spPr>
      </p:pic>
      <p:sp>
        <p:nvSpPr>
          <p:cNvPr id="428" name="Google Shape;428;p72"/>
          <p:cNvSpPr txBox="1"/>
          <p:nvPr/>
        </p:nvSpPr>
        <p:spPr>
          <a:xfrm>
            <a:off x="4648200" y="1752601"/>
            <a:ext cx="4191000" cy="2862300"/>
          </a:xfrm>
          <a:prstGeom prst="rect">
            <a:avLst/>
          </a:prstGeom>
          <a:noFill/>
          <a:ln>
            <a:noFill/>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scale?</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Once I scale, where are they?</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do my containers find each other?</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should I manage port conflicts?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What if a host fails?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update them? Health checks?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will I track their logs?</a:t>
            </a:r>
            <a:endParaRPr b="0" i="0" sz="2200" u="none" cap="none" strike="noStrike">
              <a:solidFill>
                <a:srgbClr val="000000"/>
              </a:solidFill>
              <a:latin typeface="Arial"/>
              <a:ea typeface="Arial"/>
              <a:cs typeface="Arial"/>
              <a:sym typeface="Arial"/>
            </a:endParaRPr>
          </a:p>
        </p:txBody>
      </p:sp>
      <p:cxnSp>
        <p:nvCxnSpPr>
          <p:cNvPr id="429" name="Google Shape;429;p7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Orchestration Tools</a:t>
            </a:r>
            <a:endParaRPr b="1" i="0" sz="3600" u="none" cap="none" strike="noStrike">
              <a:solidFill>
                <a:schemeClr val="dk1"/>
              </a:solidFill>
              <a:latin typeface="Calibri"/>
              <a:ea typeface="Calibri"/>
              <a:cs typeface="Calibri"/>
              <a:sym typeface="Calibri"/>
            </a:endParaRPr>
          </a:p>
        </p:txBody>
      </p:sp>
      <p:sp>
        <p:nvSpPr>
          <p:cNvPr id="435" name="Google Shape;435;p73"/>
          <p:cNvSpPr txBox="1"/>
          <p:nvPr>
            <p:ph idx="1" type="body"/>
          </p:nvPr>
        </p:nvSpPr>
        <p:spPr>
          <a:xfrm>
            <a:off x="628650" y="914399"/>
            <a:ext cx="7886700" cy="14139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three most popular are: Kubernetes, Docker Swa</a:t>
            </a:r>
            <a:r>
              <a:rPr lang="en-US" sz="2200"/>
              <a:t>r</a:t>
            </a:r>
            <a:r>
              <a:rPr b="0" i="0" lang="en-US" sz="2200" u="none" cap="none" strike="noStrike">
                <a:solidFill>
                  <a:schemeClr val="dk1"/>
                </a:solidFill>
                <a:latin typeface="Calibri"/>
                <a:ea typeface="Calibri"/>
                <a:cs typeface="Calibri"/>
                <a:sym typeface="Calibri"/>
              </a:rPr>
              <a:t>m &amp; Mesos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has become the unofficial standard</a:t>
            </a:r>
            <a:endParaRPr b="0" i="0" sz="2200" u="none" cap="none" strike="noStrike">
              <a:solidFill>
                <a:schemeClr val="dk1"/>
              </a:solidFill>
              <a:latin typeface="Calibri"/>
              <a:ea typeface="Calibri"/>
              <a:cs typeface="Calibri"/>
              <a:sym typeface="Calibri"/>
            </a:endParaRPr>
          </a:p>
        </p:txBody>
      </p:sp>
      <p:pic>
        <p:nvPicPr>
          <p:cNvPr id="436" name="Google Shape;436;p73"/>
          <p:cNvPicPr preferRelativeResize="0"/>
          <p:nvPr/>
        </p:nvPicPr>
        <p:blipFill rotWithShape="1">
          <a:blip r:embed="rId3">
            <a:alphaModFix/>
          </a:blip>
          <a:srcRect b="0" l="0" r="0" t="0"/>
          <a:stretch/>
        </p:blipFill>
        <p:spPr>
          <a:xfrm>
            <a:off x="1219200" y="2660550"/>
            <a:ext cx="6379625" cy="3374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Orchestration Tool</a:t>
            </a:r>
            <a:r>
              <a:rPr lang="en-US"/>
              <a:t> Functions</a:t>
            </a:r>
            <a:endParaRPr b="1" i="0" sz="3600" u="none" cap="none" strike="noStrike">
              <a:solidFill>
                <a:schemeClr val="dk1"/>
              </a:solidFill>
              <a:latin typeface="Calibri"/>
              <a:ea typeface="Calibri"/>
              <a:cs typeface="Calibri"/>
              <a:sym typeface="Calibri"/>
            </a:endParaRPr>
          </a:p>
        </p:txBody>
      </p:sp>
      <p:sp>
        <p:nvSpPr>
          <p:cNvPr id="442" name="Google Shape;442;p74"/>
          <p:cNvSpPr txBox="1"/>
          <p:nvPr>
            <p:ph idx="1" type="body"/>
          </p:nvPr>
        </p:nvSpPr>
        <p:spPr>
          <a:xfrm>
            <a:off x="628650" y="1523996"/>
            <a:ext cx="7886700" cy="38523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lang="en-US" sz="2200"/>
              <a:t>Provision Hosts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lang="en-US" sz="2200"/>
              <a:t>Instantiate Containers on Hosts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Restart Failing Containers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Expose Containers as service outside the cluster</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Scale the cluster up or down</a:t>
            </a:r>
            <a:endParaRPr sz="2200"/>
          </a:p>
        </p:txBody>
      </p:sp>
      <p:cxnSp>
        <p:nvCxnSpPr>
          <p:cNvPr id="443" name="Google Shape;443;p74"/>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5"/>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Guidelines for right infra</a:t>
            </a:r>
            <a:endParaRPr b="1" i="0" sz="3600" u="none" cap="none" strike="noStrike">
              <a:solidFill>
                <a:srgbClr val="000000"/>
              </a:solidFill>
              <a:latin typeface="Calibri"/>
              <a:ea typeface="Calibri"/>
              <a:cs typeface="Calibri"/>
              <a:sym typeface="Calibri"/>
            </a:endParaRPr>
          </a:p>
        </p:txBody>
      </p:sp>
      <p:pic>
        <p:nvPicPr>
          <p:cNvPr id="449" name="Google Shape;449;p75"/>
          <p:cNvPicPr preferRelativeResize="0"/>
          <p:nvPr/>
        </p:nvPicPr>
        <p:blipFill>
          <a:blip r:embed="rId3">
            <a:alphaModFix/>
          </a:blip>
          <a:stretch>
            <a:fillRect/>
          </a:stretch>
        </p:blipFill>
        <p:spPr>
          <a:xfrm>
            <a:off x="152400" y="1268725"/>
            <a:ext cx="8587374" cy="4485473"/>
          </a:xfrm>
          <a:prstGeom prst="rect">
            <a:avLst/>
          </a:prstGeom>
          <a:noFill/>
          <a:ln>
            <a:noFill/>
          </a:ln>
        </p:spPr>
      </p:pic>
      <p:sp>
        <p:nvSpPr>
          <p:cNvPr id="450" name="Google Shape;450;p7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Stats</a:t>
            </a:r>
            <a:endParaRPr b="1" i="0" sz="3600" u="none" cap="none" strike="noStrike">
              <a:solidFill>
                <a:srgbClr val="000000"/>
              </a:solidFill>
              <a:latin typeface="Calibri"/>
              <a:ea typeface="Calibri"/>
              <a:cs typeface="Calibri"/>
              <a:sym typeface="Calibri"/>
            </a:endParaRPr>
          </a:p>
        </p:txBody>
      </p:sp>
      <p:sp>
        <p:nvSpPr>
          <p:cNvPr id="456" name="Google Shape;456;p76"/>
          <p:cNvSpPr txBox="1"/>
          <p:nvPr>
            <p:ph idx="1" type="body"/>
          </p:nvPr>
        </p:nvSpPr>
        <p:spPr>
          <a:xfrm>
            <a:off x="628650" y="1524001"/>
            <a:ext cx="7886700" cy="1524000"/>
          </a:xfrm>
          <a:prstGeom prst="rect">
            <a:avLst/>
          </a:prstGeom>
          <a:noFill/>
          <a:ln>
            <a:noFill/>
          </a:ln>
        </p:spPr>
        <p:txBody>
          <a:bodyPr anchorCtr="0" anchor="t" bIns="45700" lIns="91425" spcFirstLastPara="1" rIns="91425" wrap="square" tIns="45700">
            <a:noAutofit/>
          </a:bodyPr>
          <a:lstStyle/>
          <a:p>
            <a:pPr indent="-436880"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Top 100 project by stars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22k LinkedIn professionals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Largest container management ecosystem</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graphicFrame>
        <p:nvGraphicFramePr>
          <p:cNvPr id="457" name="Google Shape;457;p76"/>
          <p:cNvGraphicFramePr/>
          <p:nvPr/>
        </p:nvGraphicFramePr>
        <p:xfrm>
          <a:off x="465382" y="3200399"/>
          <a:ext cx="3000000" cy="3000000"/>
        </p:xfrm>
        <a:graphic>
          <a:graphicData uri="http://schemas.openxmlformats.org/drawingml/2006/table">
            <a:tbl>
              <a:tblPr bandRow="1" firstRow="1">
                <a:noFill/>
                <a:tableStyleId>{C19B18B3-D510-4498-AAC4-FB167E4BAEBE}</a:tableStyleId>
              </a:tblPr>
              <a:tblGrid>
                <a:gridCol w="1318075"/>
                <a:gridCol w="1318075"/>
                <a:gridCol w="1318075"/>
              </a:tblGrid>
              <a:tr h="377950">
                <a:tc gridSpan="3">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Github</a:t>
                      </a:r>
                      <a:endParaRPr sz="1800" u="none" cap="none" strike="noStrike"/>
                    </a:p>
                  </a:txBody>
                  <a:tcPr marT="45725" marB="45725" marR="91450" marL="91450" anchor="b"/>
                </a:tc>
                <a:tc hMerge="1"/>
                <a:tc hMerge="1"/>
              </a:tr>
              <a:tr h="94487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54k+ Commits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280+ Releases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1365+ Contributors</a:t>
                      </a:r>
                      <a:endParaRPr sz="1800" u="none" cap="none" strike="noStrike"/>
                    </a:p>
                  </a:txBody>
                  <a:tcPr marT="45725" marB="45725" marR="91450" marL="91450" anchor="b"/>
                </a:tc>
              </a:tr>
              <a:tr h="133252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100 Forked Github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2 Starred Go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0.01% Starred Github Project</a:t>
                      </a:r>
                      <a:endParaRPr sz="1800" u="none" cap="none" strike="noStrike"/>
                    </a:p>
                  </a:txBody>
                  <a:tcPr marT="45725" marB="45725" marR="91450" marL="91450" anchor="b"/>
                </a:tc>
              </a:tr>
            </a:tbl>
          </a:graphicData>
        </a:graphic>
      </p:graphicFrame>
      <p:pic>
        <p:nvPicPr>
          <p:cNvPr id="458" name="Google Shape;458;p76"/>
          <p:cNvPicPr preferRelativeResize="0"/>
          <p:nvPr/>
        </p:nvPicPr>
        <p:blipFill rotWithShape="1">
          <a:blip r:embed="rId3">
            <a:alphaModFix/>
          </a:blip>
          <a:srcRect b="0" l="0" r="0" t="0"/>
          <a:stretch/>
        </p:blipFill>
        <p:spPr>
          <a:xfrm>
            <a:off x="5181600" y="3200400"/>
            <a:ext cx="3435350" cy="26559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Feature Comparison (March 2016)</a:t>
            </a:r>
            <a:endParaRPr b="1" i="0" sz="3600" u="none" cap="none" strike="noStrike">
              <a:solidFill>
                <a:srgbClr val="000000"/>
              </a:solidFill>
              <a:latin typeface="Calibri"/>
              <a:ea typeface="Calibri"/>
              <a:cs typeface="Calibri"/>
              <a:sym typeface="Calibri"/>
            </a:endParaRPr>
          </a:p>
        </p:txBody>
      </p:sp>
      <p:pic>
        <p:nvPicPr>
          <p:cNvPr id="464" name="Google Shape;464;p77"/>
          <p:cNvPicPr preferRelativeResize="0"/>
          <p:nvPr>
            <p:ph idx="1" type="body"/>
          </p:nvPr>
        </p:nvPicPr>
        <p:blipFill rotWithShape="1">
          <a:blip r:embed="rId3">
            <a:alphaModFix/>
          </a:blip>
          <a:srcRect b="0" l="0" r="0" t="0"/>
          <a:stretch/>
        </p:blipFill>
        <p:spPr>
          <a:xfrm>
            <a:off x="637625" y="2111926"/>
            <a:ext cx="7868700" cy="347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70" name="Google Shape;470;p78"/>
          <p:cNvSpPr txBox="1"/>
          <p:nvPr>
            <p:ph idx="1" type="body"/>
          </p:nvPr>
        </p:nvSpPr>
        <p:spPr>
          <a:xfrm>
            <a:off x="457200" y="1828800"/>
            <a:ext cx="83058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is inspired from an internal Google project called Borg</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Open source project managed by the Linux Foundation</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Unified API for deploying web applications, batch jobs, and databases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Decouples applications from machines through containers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Declarative approach to deploying applications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Automates application configuration through service discovery</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Maintains and tracks the global view of the cluster</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APIs for deployment workflows</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Rolling updates, canary deploys, and blue-green deployments</a:t>
            </a:r>
            <a:endParaRPr/>
          </a:p>
        </p:txBody>
      </p:sp>
      <p:cxnSp>
        <p:nvCxnSpPr>
          <p:cNvPr id="471" name="Google Shape;471;p78"/>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9"/>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Why Kubernetes? </a:t>
            </a:r>
            <a:endParaRPr b="1" i="0" sz="2800" u="none" cap="none" strike="noStrike">
              <a:solidFill>
                <a:srgbClr val="000000"/>
              </a:solidFill>
              <a:latin typeface="Calibri"/>
              <a:ea typeface="Calibri"/>
              <a:cs typeface="Calibri"/>
              <a:sym typeface="Calibri"/>
            </a:endParaRPr>
          </a:p>
        </p:txBody>
      </p:sp>
      <p:sp>
        <p:nvSpPr>
          <p:cNvPr id="477" name="Google Shape;477;p79"/>
          <p:cNvSpPr txBox="1"/>
          <p:nvPr>
            <p:ph idx="1" type="body"/>
          </p:nvPr>
        </p:nvSpPr>
        <p:spPr>
          <a:xfrm>
            <a:off x="655500" y="720050"/>
            <a:ext cx="7833000" cy="6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620"/>
              <a:buFont typeface="Noto Sans Symbols"/>
              <a:buNone/>
            </a:pPr>
            <a:r>
              <a:rPr b="1" i="0" lang="en-US" sz="2200" u="none" cap="none" strike="noStrike">
                <a:solidFill>
                  <a:schemeClr val="dk1"/>
                </a:solidFill>
                <a:latin typeface="Calibri"/>
                <a:ea typeface="Calibri"/>
                <a:cs typeface="Calibri"/>
                <a:sym typeface="Calibri"/>
              </a:rPr>
              <a:t>Kubernetes</a:t>
            </a:r>
            <a:r>
              <a:rPr b="0" i="0" lang="en-US" sz="2200" u="none" cap="none" strike="noStrike">
                <a:solidFill>
                  <a:schemeClr val="dk1"/>
                </a:solidFill>
                <a:latin typeface="Calibri"/>
                <a:ea typeface="Calibri"/>
                <a:cs typeface="Calibri"/>
                <a:sym typeface="Calibri"/>
              </a:rPr>
              <a:t> is an open-source system for automating deployment, scaling, and management of containerized applications.</a:t>
            </a:r>
            <a:endParaRPr b="1" i="0" sz="2200" u="none" cap="none" strike="noStrike">
              <a:solidFill>
                <a:schemeClr val="dk1"/>
              </a:solidFill>
              <a:latin typeface="Calibri"/>
              <a:ea typeface="Calibri"/>
              <a:cs typeface="Calibri"/>
              <a:sym typeface="Calibri"/>
            </a:endParaRPr>
          </a:p>
        </p:txBody>
      </p:sp>
      <p:sp>
        <p:nvSpPr>
          <p:cNvPr id="478" name="Google Shape;478;p79"/>
          <p:cNvSpPr txBox="1"/>
          <p:nvPr/>
        </p:nvSpPr>
        <p:spPr>
          <a:xfrm>
            <a:off x="628650" y="1232125"/>
            <a:ext cx="8230500" cy="4789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256"/>
              <a:buFont typeface="Noto Sans Symbols"/>
              <a:buNone/>
            </a:pPr>
            <a:r>
              <a:t/>
            </a:r>
            <a:endParaRPr i="0" sz="1395" u="none" cap="none" strike="noStrike">
              <a:solidFill>
                <a:schemeClr val="dk1"/>
              </a:solidFill>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3"/>
              </a:rPr>
              <a:t>Co-locating helper processes</a:t>
            </a:r>
            <a:r>
              <a:rPr i="0" lang="en-US" sz="2200" cap="none" strike="noStrike">
                <a:latin typeface="Calibri"/>
                <a:ea typeface="Calibri"/>
                <a:cs typeface="Calibri"/>
                <a:sym typeface="Calibri"/>
              </a:rPr>
              <a:t>, facilitating composite applications and preserving the one-application-per-container model</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4"/>
              </a:rPr>
              <a:t>Mounting storage systems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5"/>
              </a:rPr>
              <a:t>Distributing secrets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6"/>
              </a:rPr>
              <a:t>Checking application health</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7"/>
              </a:rPr>
              <a:t>Replicating application instances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8"/>
              </a:rPr>
              <a:t>Using Horizontal Pod Autoscaling</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9"/>
              </a:rPr>
              <a:t>Balancing loads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0"/>
              </a:rPr>
              <a:t>Rolling updates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1"/>
              </a:rPr>
              <a:t>Monitoring resources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2"/>
              </a:rPr>
              <a:t>Debugging applications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3"/>
              </a:rPr>
              <a:t>Providing authentication and authorization</a:t>
            </a:r>
            <a:endParaRPr i="0" sz="2200" cap="none" strike="noStrike">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Introductions</a:t>
            </a:r>
            <a:endParaRPr b="1" i="0" sz="3600" u="none" cap="none" strike="noStrike">
              <a:solidFill>
                <a:srgbClr val="000000"/>
              </a:solidFill>
              <a:latin typeface="Calibri"/>
              <a:ea typeface="Calibri"/>
              <a:cs typeface="Calibri"/>
              <a:sym typeface="Calibri"/>
            </a:endParaRPr>
          </a:p>
        </p:txBody>
      </p:sp>
      <p:grpSp>
        <p:nvGrpSpPr>
          <p:cNvPr id="232" name="Google Shape;232;p44"/>
          <p:cNvGrpSpPr/>
          <p:nvPr/>
        </p:nvGrpSpPr>
        <p:grpSpPr>
          <a:xfrm>
            <a:off x="1488988" y="1401765"/>
            <a:ext cx="6166020" cy="4389436"/>
            <a:chOff x="3088" y="0"/>
            <a:chExt cx="6166020" cy="4389436"/>
          </a:xfrm>
        </p:grpSpPr>
        <p:sp>
          <p:nvSpPr>
            <p:cNvPr id="233" name="Google Shape;233;p44"/>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 name="Google Shape;234;p44"/>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 name="Google Shape;235;p44"/>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What is your Name and Job Role?</a:t>
              </a:r>
              <a:endParaRPr b="0" i="0" sz="1400" u="none" cap="none" strike="noStrike">
                <a:solidFill>
                  <a:srgbClr val="000000"/>
                </a:solidFill>
                <a:latin typeface="Arial"/>
                <a:ea typeface="Arial"/>
                <a:cs typeface="Arial"/>
                <a:sym typeface="Arial"/>
              </a:endParaRPr>
            </a:p>
          </p:txBody>
        </p:sp>
        <p:sp>
          <p:nvSpPr>
            <p:cNvPr id="236" name="Google Shape;236;p44"/>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7" name="Google Shape;237;p44"/>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Your company or team?</a:t>
              </a:r>
              <a:endParaRPr b="0" i="0" sz="1400" u="none" cap="none" strike="noStrike">
                <a:solidFill>
                  <a:srgbClr val="000000"/>
                </a:solidFill>
                <a:latin typeface="Arial"/>
                <a:ea typeface="Arial"/>
                <a:cs typeface="Arial"/>
                <a:sym typeface="Arial"/>
              </a:endParaRPr>
            </a:p>
          </p:txBody>
        </p:sp>
        <p:sp>
          <p:nvSpPr>
            <p:cNvPr id="238" name="Google Shape;238;p44"/>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p44"/>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Expectations for the class?</a:t>
              </a:r>
              <a:endParaRPr b="0" i="0" sz="1400" u="none" cap="none" strike="noStrike">
                <a:solidFill>
                  <a:srgbClr val="000000"/>
                </a:solidFill>
                <a:latin typeface="Arial"/>
                <a:ea typeface="Arial"/>
                <a:cs typeface="Arial"/>
                <a:sym typeface="Arial"/>
              </a:endParaRPr>
            </a:p>
          </p:txBody>
        </p:sp>
        <p:sp>
          <p:nvSpPr>
            <p:cNvPr id="240" name="Google Shape;240;p44"/>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p44"/>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Something interesting about yourself?</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84" name="Google Shape;484;p80"/>
          <p:cNvSpPr txBox="1"/>
          <p:nvPr>
            <p:ph idx="1" type="body"/>
          </p:nvPr>
        </p:nvSpPr>
        <p:spPr>
          <a:xfrm>
            <a:off x="457200" y="1295400"/>
            <a:ext cx="8305800" cy="4419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lang="en-US" sz="2200"/>
              <a:t>Use </a:t>
            </a:r>
            <a:r>
              <a:rPr b="0" i="0" lang="en-US" sz="2200" u="none" cap="none" strike="noStrike">
                <a:solidFill>
                  <a:schemeClr val="dk1"/>
                </a:solidFill>
                <a:latin typeface="Calibri"/>
                <a:ea typeface="Calibri"/>
                <a:cs typeface="Calibri"/>
                <a:sym typeface="Calibri"/>
              </a:rPr>
              <a:t>Kubernetes API object to </a:t>
            </a:r>
            <a:r>
              <a:rPr lang="en-US" sz="2200"/>
              <a:t>describe cluster’s desired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Next the Kubernetes Control Plane works to make the desired state same to the current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 master is a collection of Kube-apiserver, kube-controller, and kube-scheduler </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Kubernetes Node consists of kubelet, kube-proxy, and container management</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Basic Kubernetes Objects (Pods, Services, Volumes, Namespaces)</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Higher Level abstractions (ReplicsaSets, StatefulSets, DaemonSets, Deployments, Jobs)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Architecture</a:t>
            </a:r>
            <a:endParaRPr/>
          </a:p>
        </p:txBody>
      </p:sp>
      <p:cxnSp>
        <p:nvCxnSpPr>
          <p:cNvPr id="490" name="Google Shape;490;p8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491" name="Google Shape;491;p81"/>
          <p:cNvSpPr/>
          <p:nvPr/>
        </p:nvSpPr>
        <p:spPr>
          <a:xfrm>
            <a:off x="3352800" y="1676400"/>
            <a:ext cx="1600200" cy="4191000"/>
          </a:xfrm>
          <a:prstGeom prst="rect">
            <a:avLst/>
          </a:prstGeom>
          <a:solidFill>
            <a:srgbClr val="36609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Kubernetes Master</a:t>
            </a:r>
            <a:endParaRPr/>
          </a:p>
        </p:txBody>
      </p:sp>
      <p:sp>
        <p:nvSpPr>
          <p:cNvPr id="492" name="Google Shape;492;p81"/>
          <p:cNvSpPr/>
          <p:nvPr/>
        </p:nvSpPr>
        <p:spPr>
          <a:xfrm>
            <a:off x="5524500" y="201889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1</a:t>
            </a:r>
            <a:endParaRPr/>
          </a:p>
        </p:txBody>
      </p:sp>
      <p:sp>
        <p:nvSpPr>
          <p:cNvPr id="493" name="Google Shape;493;p81"/>
          <p:cNvSpPr/>
          <p:nvPr/>
        </p:nvSpPr>
        <p:spPr>
          <a:xfrm>
            <a:off x="5562600" y="2967032"/>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2</a:t>
            </a:r>
            <a:endParaRPr/>
          </a:p>
        </p:txBody>
      </p:sp>
      <p:sp>
        <p:nvSpPr>
          <p:cNvPr id="494" name="Google Shape;494;p81"/>
          <p:cNvSpPr/>
          <p:nvPr/>
        </p:nvSpPr>
        <p:spPr>
          <a:xfrm>
            <a:off x="5524500" y="384571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3</a:t>
            </a:r>
            <a:endParaRPr/>
          </a:p>
        </p:txBody>
      </p:sp>
      <p:sp>
        <p:nvSpPr>
          <p:cNvPr id="495" name="Google Shape;495;p81"/>
          <p:cNvSpPr/>
          <p:nvPr/>
        </p:nvSpPr>
        <p:spPr>
          <a:xfrm>
            <a:off x="5562600" y="4724400"/>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n</a:t>
            </a:r>
            <a:endParaRPr/>
          </a:p>
        </p:txBody>
      </p:sp>
      <p:sp>
        <p:nvSpPr>
          <p:cNvPr id="496" name="Google Shape;496;p81"/>
          <p:cNvSpPr/>
          <p:nvPr/>
        </p:nvSpPr>
        <p:spPr>
          <a:xfrm>
            <a:off x="7315200" y="2378072"/>
            <a:ext cx="1295400" cy="3011400"/>
          </a:xfrm>
          <a:prstGeom prst="rect">
            <a:avLst/>
          </a:prstGeom>
          <a:solidFill>
            <a:srgbClr val="B2A0C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7" name="Google Shape;497;p81"/>
          <p:cNvSpPr txBox="1"/>
          <p:nvPr/>
        </p:nvSpPr>
        <p:spPr>
          <a:xfrm>
            <a:off x="7447374" y="5498068"/>
            <a:ext cx="1031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Registry</a:t>
            </a:r>
            <a:endParaRPr/>
          </a:p>
        </p:txBody>
      </p:sp>
      <p:sp>
        <p:nvSpPr>
          <p:cNvPr id="498" name="Google Shape;498;p81"/>
          <p:cNvSpPr/>
          <p:nvPr/>
        </p:nvSpPr>
        <p:spPr>
          <a:xfrm>
            <a:off x="762000" y="2060850"/>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API</a:t>
            </a:r>
            <a:endParaRPr/>
          </a:p>
        </p:txBody>
      </p:sp>
      <p:sp>
        <p:nvSpPr>
          <p:cNvPr id="499" name="Google Shape;499;p81"/>
          <p:cNvSpPr/>
          <p:nvPr/>
        </p:nvSpPr>
        <p:spPr>
          <a:xfrm>
            <a:off x="762000" y="327421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UI</a:t>
            </a:r>
            <a:endParaRPr/>
          </a:p>
        </p:txBody>
      </p:sp>
      <p:sp>
        <p:nvSpPr>
          <p:cNvPr id="500" name="Google Shape;500;p81"/>
          <p:cNvSpPr/>
          <p:nvPr/>
        </p:nvSpPr>
        <p:spPr>
          <a:xfrm>
            <a:off x="762000" y="448338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CLI</a:t>
            </a:r>
            <a:endParaRPr/>
          </a:p>
        </p:txBody>
      </p:sp>
      <p:cxnSp>
        <p:nvCxnSpPr>
          <p:cNvPr id="501" name="Google Shape;501;p81"/>
          <p:cNvCxnSpPr>
            <a:stCxn id="498" idx="6"/>
            <a:endCxn id="491" idx="1"/>
          </p:cNvCxnSpPr>
          <p:nvPr/>
        </p:nvCxnSpPr>
        <p:spPr>
          <a:xfrm>
            <a:off x="1676400" y="2514000"/>
            <a:ext cx="1676400" cy="1257900"/>
          </a:xfrm>
          <a:prstGeom prst="straightConnector1">
            <a:avLst/>
          </a:prstGeom>
          <a:noFill/>
          <a:ln cap="flat" cmpd="sng" w="12700">
            <a:solidFill>
              <a:schemeClr val="dk1"/>
            </a:solidFill>
            <a:prstDash val="solid"/>
            <a:round/>
            <a:headEnd len="sm" w="sm" type="none"/>
            <a:tailEnd len="med" w="med" type="triangle"/>
          </a:ln>
        </p:spPr>
      </p:cxnSp>
      <p:cxnSp>
        <p:nvCxnSpPr>
          <p:cNvPr id="502" name="Google Shape;502;p81"/>
          <p:cNvCxnSpPr>
            <a:stCxn id="499" idx="6"/>
          </p:cNvCxnSpPr>
          <p:nvPr/>
        </p:nvCxnSpPr>
        <p:spPr>
          <a:xfrm>
            <a:off x="1676400" y="3727366"/>
            <a:ext cx="1524000" cy="67200"/>
          </a:xfrm>
          <a:prstGeom prst="straightConnector1">
            <a:avLst/>
          </a:prstGeom>
          <a:noFill/>
          <a:ln cap="flat" cmpd="sng" w="12700">
            <a:solidFill>
              <a:schemeClr val="dk1"/>
            </a:solidFill>
            <a:prstDash val="solid"/>
            <a:round/>
            <a:headEnd len="sm" w="sm" type="none"/>
            <a:tailEnd len="med" w="med" type="triangle"/>
          </a:ln>
        </p:spPr>
      </p:cxnSp>
      <p:cxnSp>
        <p:nvCxnSpPr>
          <p:cNvPr id="503" name="Google Shape;503;p81"/>
          <p:cNvCxnSpPr>
            <a:stCxn id="500" idx="6"/>
          </p:cNvCxnSpPr>
          <p:nvPr/>
        </p:nvCxnSpPr>
        <p:spPr>
          <a:xfrm flipH="1" rot="10800000">
            <a:off x="1676400" y="3825336"/>
            <a:ext cx="1600200" cy="1111200"/>
          </a:xfrm>
          <a:prstGeom prst="straightConnector1">
            <a:avLst/>
          </a:prstGeom>
          <a:noFill/>
          <a:ln cap="flat" cmpd="sng" w="12700">
            <a:solidFill>
              <a:schemeClr val="dk1"/>
            </a:solidFill>
            <a:prstDash val="solid"/>
            <a:round/>
            <a:headEnd len="sm" w="sm" type="none"/>
            <a:tailEnd len="med" w="med" type="triangle"/>
          </a:ln>
        </p:spPr>
      </p:cxnSp>
      <p:sp>
        <p:nvSpPr>
          <p:cNvPr id="504" name="Google Shape;504;p81"/>
          <p:cNvSpPr/>
          <p:nvPr/>
        </p:nvSpPr>
        <p:spPr>
          <a:xfrm>
            <a:off x="1981200" y="2351480"/>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81"/>
          <p:cNvSpPr/>
          <p:nvPr/>
        </p:nvSpPr>
        <p:spPr>
          <a:xfrm>
            <a:off x="1981200" y="3253831"/>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6" name="Google Shape;506;p81"/>
          <p:cNvSpPr/>
          <p:nvPr/>
        </p:nvSpPr>
        <p:spPr>
          <a:xfrm>
            <a:off x="1981200" y="4133993"/>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7" name="Google Shape;507;p81"/>
          <p:cNvSpPr/>
          <p:nvPr/>
        </p:nvSpPr>
        <p:spPr>
          <a:xfrm>
            <a:off x="7772400" y="2811064"/>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8" name="Google Shape;508;p81"/>
          <p:cNvSpPr/>
          <p:nvPr/>
        </p:nvSpPr>
        <p:spPr>
          <a:xfrm>
            <a:off x="7772400" y="3713415"/>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9" name="Google Shape;509;p81"/>
          <p:cNvSpPr/>
          <p:nvPr/>
        </p:nvSpPr>
        <p:spPr>
          <a:xfrm>
            <a:off x="7772400" y="4593577"/>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0" name="Google Shape;510;p81"/>
          <p:cNvCxnSpPr>
            <a:endCxn id="492" idx="1"/>
          </p:cNvCxnSpPr>
          <p:nvPr/>
        </p:nvCxnSpPr>
        <p:spPr>
          <a:xfrm>
            <a:off x="4953000" y="235144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1" name="Google Shape;511;p81"/>
          <p:cNvCxnSpPr/>
          <p:nvPr/>
        </p:nvCxnSpPr>
        <p:spPr>
          <a:xfrm>
            <a:off x="4972050" y="331429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2" name="Google Shape;512;p81"/>
          <p:cNvCxnSpPr/>
          <p:nvPr/>
        </p:nvCxnSpPr>
        <p:spPr>
          <a:xfrm>
            <a:off x="4953000" y="42183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3" name="Google Shape;513;p81"/>
          <p:cNvCxnSpPr/>
          <p:nvPr/>
        </p:nvCxnSpPr>
        <p:spPr>
          <a:xfrm>
            <a:off x="4972050" y="5056984"/>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4" name="Google Shape;514;p81"/>
          <p:cNvCxnSpPr/>
          <p:nvPr/>
        </p:nvCxnSpPr>
        <p:spPr>
          <a:xfrm>
            <a:off x="6515100" y="2250478"/>
            <a:ext cx="800100" cy="1532400"/>
          </a:xfrm>
          <a:prstGeom prst="straightConnector1">
            <a:avLst/>
          </a:prstGeom>
          <a:noFill/>
          <a:ln cap="flat" cmpd="sng" w="12700">
            <a:solidFill>
              <a:schemeClr val="dk1"/>
            </a:solidFill>
            <a:prstDash val="solid"/>
            <a:round/>
            <a:headEnd len="sm" w="sm" type="none"/>
            <a:tailEnd len="med" w="med" type="triangle"/>
          </a:ln>
        </p:spPr>
      </p:cxnSp>
      <p:cxnSp>
        <p:nvCxnSpPr>
          <p:cNvPr id="515" name="Google Shape;515;p81"/>
          <p:cNvCxnSpPr>
            <a:stCxn id="493" idx="3"/>
            <a:endCxn id="496" idx="1"/>
          </p:cNvCxnSpPr>
          <p:nvPr/>
        </p:nvCxnSpPr>
        <p:spPr>
          <a:xfrm>
            <a:off x="6553200" y="3299582"/>
            <a:ext cx="762000" cy="584100"/>
          </a:xfrm>
          <a:prstGeom prst="straightConnector1">
            <a:avLst/>
          </a:prstGeom>
          <a:noFill/>
          <a:ln cap="flat" cmpd="sng" w="12700">
            <a:solidFill>
              <a:schemeClr val="dk1"/>
            </a:solidFill>
            <a:prstDash val="solid"/>
            <a:round/>
            <a:headEnd len="sm" w="sm" type="none"/>
            <a:tailEnd len="med" w="med" type="triangle"/>
          </a:ln>
        </p:spPr>
      </p:cxnSp>
      <p:cxnSp>
        <p:nvCxnSpPr>
          <p:cNvPr id="516" name="Google Shape;516;p81"/>
          <p:cNvCxnSpPr/>
          <p:nvPr/>
        </p:nvCxnSpPr>
        <p:spPr>
          <a:xfrm flipH="1" rot="10800000">
            <a:off x="6515100" y="3959009"/>
            <a:ext cx="800100" cy="294600"/>
          </a:xfrm>
          <a:prstGeom prst="straightConnector1">
            <a:avLst/>
          </a:prstGeom>
          <a:noFill/>
          <a:ln cap="flat" cmpd="sng" w="12700">
            <a:solidFill>
              <a:schemeClr val="dk1"/>
            </a:solidFill>
            <a:prstDash val="solid"/>
            <a:round/>
            <a:headEnd len="sm" w="sm" type="none"/>
            <a:tailEnd len="med" w="med" type="triangle"/>
          </a:ln>
        </p:spPr>
      </p:cxnSp>
      <p:cxnSp>
        <p:nvCxnSpPr>
          <p:cNvPr id="517" name="Google Shape;517;p81"/>
          <p:cNvCxnSpPr/>
          <p:nvPr/>
        </p:nvCxnSpPr>
        <p:spPr>
          <a:xfrm flipH="1" rot="10800000">
            <a:off x="6553200" y="4030924"/>
            <a:ext cx="762000" cy="1173300"/>
          </a:xfrm>
          <a:prstGeom prst="straightConnector1">
            <a:avLst/>
          </a:prstGeom>
          <a:noFill/>
          <a:ln cap="flat" cmpd="sng" w="12700">
            <a:solidFill>
              <a:schemeClr val="dk1"/>
            </a:solidFill>
            <a:prstDash val="solid"/>
            <a:round/>
            <a:headEnd len="sm" w="sm" type="none"/>
            <a:tailEnd len="med" w="med" type="triangle"/>
          </a:ln>
        </p:spPr>
      </p:cxnSp>
      <p:sp>
        <p:nvSpPr>
          <p:cNvPr id="518" name="Google Shape;518;p81"/>
          <p:cNvSpPr txBox="1"/>
          <p:nvPr/>
        </p:nvSpPr>
        <p:spPr>
          <a:xfrm>
            <a:off x="1993736" y="1726718"/>
            <a:ext cx="1244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Yaml/Json</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config file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2"/>
          <p:cNvSpPr txBox="1"/>
          <p:nvPr>
            <p:ph type="title"/>
          </p:nvPr>
        </p:nvSpPr>
        <p:spPr>
          <a:xfrm>
            <a:off x="628650" y="-92072"/>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K8s Architecture - detailed</a:t>
            </a:r>
            <a:endParaRPr/>
          </a:p>
        </p:txBody>
      </p:sp>
      <p:cxnSp>
        <p:nvCxnSpPr>
          <p:cNvPr id="524" name="Google Shape;524;p82"/>
          <p:cNvCxnSpPr/>
          <p:nvPr/>
        </p:nvCxnSpPr>
        <p:spPr>
          <a:xfrm>
            <a:off x="304800" y="914399"/>
            <a:ext cx="8610600" cy="0"/>
          </a:xfrm>
          <a:prstGeom prst="straightConnector1">
            <a:avLst/>
          </a:prstGeom>
          <a:noFill/>
          <a:ln cap="flat" cmpd="sng" w="28575">
            <a:solidFill>
              <a:srgbClr val="A5A5A5"/>
            </a:solidFill>
            <a:prstDash val="solid"/>
            <a:round/>
            <a:headEnd len="sm" w="sm" type="none"/>
            <a:tailEnd len="sm" w="sm" type="none"/>
          </a:ln>
        </p:spPr>
      </p:cxnSp>
      <p:pic>
        <p:nvPicPr>
          <p:cNvPr id="525" name="Google Shape;525;p82"/>
          <p:cNvPicPr preferRelativeResize="0"/>
          <p:nvPr/>
        </p:nvPicPr>
        <p:blipFill>
          <a:blip r:embed="rId3">
            <a:alphaModFix/>
          </a:blip>
          <a:stretch>
            <a:fillRect/>
          </a:stretch>
        </p:blipFill>
        <p:spPr>
          <a:xfrm>
            <a:off x="390525" y="1132423"/>
            <a:ext cx="8362949" cy="4350026"/>
          </a:xfrm>
          <a:prstGeom prst="rect">
            <a:avLst/>
          </a:prstGeom>
          <a:noFill/>
          <a:ln>
            <a:noFill/>
          </a:ln>
        </p:spPr>
      </p:pic>
      <p:sp>
        <p:nvSpPr>
          <p:cNvPr id="526" name="Google Shape;526;p82"/>
          <p:cNvSpPr txBox="1"/>
          <p:nvPr/>
        </p:nvSpPr>
        <p:spPr>
          <a:xfrm>
            <a:off x="261350" y="56975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83"/>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
        <p:nvSpPr>
          <p:cNvPr id="532" name="Google Shape;532;p83"/>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master: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API Server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Scheduler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Controller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etcd</a:t>
            </a:r>
            <a:endParaRPr b="0" i="0" sz="1600" u="none" cap="none" strike="noStrike">
              <a:solidFill>
                <a:srgbClr val="000000"/>
              </a:solidFill>
              <a:latin typeface="Arial"/>
              <a:ea typeface="Arial"/>
              <a:cs typeface="Arial"/>
              <a:sym typeface="Arial"/>
            </a:endParaRPr>
          </a:p>
        </p:txBody>
      </p:sp>
      <p:pic>
        <p:nvPicPr>
          <p:cNvPr id="533" name="Google Shape;533;p83"/>
          <p:cNvPicPr preferRelativeResize="0"/>
          <p:nvPr/>
        </p:nvPicPr>
        <p:blipFill rotWithShape="1">
          <a:blip r:embed="rId3">
            <a:alphaModFix/>
          </a:blip>
          <a:srcRect b="0" l="0" r="0" t="0"/>
          <a:stretch/>
        </p:blipFill>
        <p:spPr>
          <a:xfrm>
            <a:off x="533400" y="1219200"/>
            <a:ext cx="6248399" cy="324064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84"/>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a:t>
            </a:r>
            <a:r>
              <a:rPr b="1" i="0" lang="en-US" sz="1800" u="none" cap="none" strike="noStrike">
                <a:solidFill>
                  <a:schemeClr val="dk1"/>
                </a:solidFill>
                <a:latin typeface="Calibri"/>
                <a:ea typeface="Calibri"/>
                <a:cs typeface="Calibri"/>
                <a:sym typeface="Calibri"/>
              </a:rPr>
              <a:t>API server</a:t>
            </a:r>
            <a:r>
              <a:rPr b="0" i="0" lang="en-US" sz="1800" u="none" cap="none" strike="noStrike">
                <a:solidFill>
                  <a:schemeClr val="dk1"/>
                </a:solidFill>
                <a:latin typeface="Calibri"/>
                <a:ea typeface="Calibri"/>
                <a:cs typeface="Calibri"/>
                <a:sym typeface="Calibri"/>
              </a:rPr>
              <a:t> is the entry points for all the REST commands used to control the cluster. It processes REST requests, validates them, and executes the bound business logic. The result state has to be persisted in the “etcd” component.</a:t>
            </a:r>
            <a:endParaRPr/>
          </a:p>
          <a:p>
            <a:pPr indent="-139700" lvl="0" marL="342900" marR="0" rtl="0" algn="l">
              <a:lnSpc>
                <a:spcPct val="150000"/>
              </a:lnSpc>
              <a:spcBef>
                <a:spcPts val="64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Etcd</a:t>
            </a:r>
            <a:r>
              <a:rPr b="0" i="0" lang="en-US" sz="1800" u="none" cap="none" strike="noStrike">
                <a:solidFill>
                  <a:schemeClr val="dk1"/>
                </a:solidFill>
                <a:latin typeface="Calibri"/>
                <a:ea typeface="Calibri"/>
                <a:cs typeface="Calibri"/>
                <a:sym typeface="Calibri"/>
              </a:rPr>
              <a:t>  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endParaRPr b="0" i="0" sz="1800" u="none" cap="none" strike="noStrike">
              <a:solidFill>
                <a:schemeClr val="dk1"/>
              </a:solidFill>
              <a:latin typeface="Calibri"/>
              <a:ea typeface="Calibri"/>
              <a:cs typeface="Calibri"/>
              <a:sym typeface="Calibri"/>
            </a:endParaRPr>
          </a:p>
        </p:txBody>
      </p:sp>
      <p:sp>
        <p:nvSpPr>
          <p:cNvPr id="539" name="Google Shape;539;p84"/>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85"/>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Controller Manager</a:t>
            </a:r>
            <a:r>
              <a:rPr b="0" i="0" lang="en-US" sz="1600" u="none" cap="none" strike="noStrike">
                <a:solidFill>
                  <a:schemeClr val="dk1"/>
                </a:solidFill>
                <a:latin typeface="Calibri"/>
                <a:ea typeface="Calibri"/>
                <a:cs typeface="Calibri"/>
                <a:sym typeface="Calibri"/>
              </a:rPr>
              <a:t> is responsible for most of the collectors that regulate the state of the cluster. In general, a controller can be considered a daemon that runs in non terminating loop and is responsible for collecting and sending information to the API server. It works toward getting the shared state of cluster and then making changes to bring the current status of the server to the desired state. The key controllers are </a:t>
            </a:r>
            <a:r>
              <a:rPr b="1" i="0" lang="en-US" sz="1600" u="none" cap="none" strike="noStrike">
                <a:solidFill>
                  <a:schemeClr val="dk1"/>
                </a:solidFill>
                <a:latin typeface="Calibri"/>
                <a:ea typeface="Calibri"/>
                <a:cs typeface="Calibri"/>
                <a:sym typeface="Calibri"/>
              </a:rPr>
              <a:t>replication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endpoint controller</a:t>
            </a:r>
            <a:r>
              <a:rPr b="0" i="0" lang="en-US" sz="1600" u="none" cap="none" strike="noStrike">
                <a:solidFill>
                  <a:schemeClr val="dk1"/>
                </a:solidFill>
                <a:latin typeface="Calibri"/>
                <a:ea typeface="Calibri"/>
                <a:cs typeface="Calibri"/>
                <a:sym typeface="Calibri"/>
              </a:rPr>
              <a:t>, </a:t>
            </a:r>
            <a:r>
              <a:rPr b="1" lang="en-US" sz="1600"/>
              <a:t>node</a:t>
            </a:r>
            <a:r>
              <a:rPr b="1" i="0" lang="en-US" sz="1600" u="none" cap="none" strike="noStrike">
                <a:solidFill>
                  <a:schemeClr val="dk1"/>
                </a:solidFill>
                <a:latin typeface="Calibri"/>
                <a:ea typeface="Calibri"/>
                <a:cs typeface="Calibri"/>
                <a:sym typeface="Calibri"/>
              </a:rPr>
              <a:t> controller</a:t>
            </a:r>
            <a:r>
              <a:rPr b="0" i="0" lang="en-US" sz="1600" u="none" cap="none" strike="noStrike">
                <a:solidFill>
                  <a:schemeClr val="dk1"/>
                </a:solidFill>
                <a:latin typeface="Calibri"/>
                <a:ea typeface="Calibri"/>
                <a:cs typeface="Calibri"/>
                <a:sym typeface="Calibri"/>
              </a:rPr>
              <a:t>, and </a:t>
            </a:r>
            <a:r>
              <a:rPr b="1" i="0" lang="en-US" sz="1600" u="none" cap="none" strike="noStrike">
                <a:solidFill>
                  <a:schemeClr val="dk1"/>
                </a:solidFill>
                <a:latin typeface="Calibri"/>
                <a:ea typeface="Calibri"/>
                <a:cs typeface="Calibri"/>
                <a:sym typeface="Calibri"/>
              </a:rPr>
              <a:t>service account &amp; token controller</a:t>
            </a:r>
            <a:r>
              <a:rPr b="0" i="0" lang="en-US" sz="1600" u="none" cap="none" strike="noStrike">
                <a:solidFill>
                  <a:schemeClr val="dk1"/>
                </a:solidFill>
                <a:latin typeface="Calibri"/>
                <a:ea typeface="Calibri"/>
                <a:cs typeface="Calibri"/>
                <a:sym typeface="Calibri"/>
              </a:rPr>
              <a:t>. The controller manager runs different kind of controllers to handle nodes, endpoints, etc.</a:t>
            </a:r>
            <a:endParaRPr/>
          </a:p>
          <a:p>
            <a:pPr indent="-139700" lvl="0" marL="342900" marR="0" rtl="0" algn="l">
              <a:lnSpc>
                <a:spcPct val="150000"/>
              </a:lnSpc>
              <a:spcBef>
                <a:spcPts val="64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Scheduler</a:t>
            </a:r>
            <a:r>
              <a:rPr b="0" i="0" lang="en-US" sz="1600" u="none" cap="none" strike="noStrike">
                <a:solidFill>
                  <a:schemeClr val="dk1"/>
                </a:solidFill>
                <a:latin typeface="Calibri"/>
                <a:ea typeface="Calibri"/>
                <a:cs typeface="Calibri"/>
                <a:sym typeface="Calibri"/>
              </a:rPr>
              <a:t>  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endParaRPr/>
          </a:p>
          <a:p>
            <a:pPr indent="-38100" lvl="0" marL="342900" marR="0" rtl="0" algn="l">
              <a:lnSpc>
                <a:spcPct val="150000"/>
              </a:lnSpc>
              <a:spcBef>
                <a:spcPts val="64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545" name="Google Shape;545;p85"/>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6"/>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Nodes</a:t>
            </a:r>
            <a:endParaRPr/>
          </a:p>
        </p:txBody>
      </p:sp>
      <p:sp>
        <p:nvSpPr>
          <p:cNvPr id="551" name="Google Shape;551;p86"/>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a node: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kubelet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Kube-proxy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Docker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Fluentd</a:t>
            </a:r>
            <a:endParaRPr b="0" i="0" sz="1600" u="none" cap="none" strike="noStrike">
              <a:solidFill>
                <a:srgbClr val="000000"/>
              </a:solidFill>
              <a:latin typeface="Arial"/>
              <a:ea typeface="Arial"/>
              <a:cs typeface="Arial"/>
              <a:sym typeface="Arial"/>
            </a:endParaRPr>
          </a:p>
        </p:txBody>
      </p:sp>
      <p:pic>
        <p:nvPicPr>
          <p:cNvPr id="552" name="Google Shape;552;p86"/>
          <p:cNvPicPr preferRelativeResize="0"/>
          <p:nvPr/>
        </p:nvPicPr>
        <p:blipFill rotWithShape="1">
          <a:blip r:embed="rId3">
            <a:alphaModFix/>
          </a:blip>
          <a:srcRect b="0" l="0" r="0" t="0"/>
          <a:stretch/>
        </p:blipFill>
        <p:spPr>
          <a:xfrm>
            <a:off x="381000" y="1311272"/>
            <a:ext cx="6019800" cy="31845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7"/>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58" name="Google Shape;558;p87"/>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b="0" i="0" sz="2200" u="none" cap="none" strike="noStrike">
              <a:solidFill>
                <a:schemeClr val="dk1"/>
              </a:solidFill>
              <a:latin typeface="Calibri"/>
              <a:ea typeface="Calibri"/>
              <a:cs typeface="Calibri"/>
              <a:sym typeface="Calibri"/>
            </a:endParaRPr>
          </a:p>
        </p:txBody>
      </p:sp>
      <p:pic>
        <p:nvPicPr>
          <p:cNvPr id="559" name="Google Shape;559;p87"/>
          <p:cNvPicPr preferRelativeResize="0"/>
          <p:nvPr/>
        </p:nvPicPr>
        <p:blipFill rotWithShape="1">
          <a:blip r:embed="rId3">
            <a:alphaModFix/>
          </a:blip>
          <a:srcRect b="0" l="0" r="0" t="0"/>
          <a:stretch/>
        </p:blipFill>
        <p:spPr>
          <a:xfrm>
            <a:off x="1898925" y="3349405"/>
            <a:ext cx="4739001" cy="2645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8"/>
          <p:cNvSpPr txBox="1"/>
          <p:nvPr>
            <p:ph type="title"/>
          </p:nvPr>
        </p:nvSpPr>
        <p:spPr>
          <a:xfrm>
            <a:off x="5524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65" name="Google Shape;565;p88"/>
          <p:cNvSpPr txBox="1"/>
          <p:nvPr>
            <p:ph idx="1" type="body"/>
          </p:nvPr>
        </p:nvSpPr>
        <p:spPr>
          <a:xfrm>
            <a:off x="457201" y="1600201"/>
            <a:ext cx="40242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Must be managed by a master</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May host multiple pods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 IP Address endpoint</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tagged and filtered using labels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lang="en-US" sz="2200"/>
              <a:t>Runs 3 processes - Kubelet, Kube Proxy and Container Runtime</a:t>
            </a:r>
            <a:endParaRPr b="0" i="0" sz="2200" u="none" cap="none" strike="noStrike">
              <a:solidFill>
                <a:schemeClr val="dk1"/>
              </a:solidFill>
              <a:latin typeface="Calibri"/>
              <a:ea typeface="Calibri"/>
              <a:cs typeface="Calibri"/>
              <a:sym typeface="Calibri"/>
            </a:endParaRPr>
          </a:p>
        </p:txBody>
      </p:sp>
      <p:sp>
        <p:nvSpPr>
          <p:cNvPr id="566" name="Google Shape;566;p88"/>
          <p:cNvSpPr txBox="1"/>
          <p:nvPr/>
        </p:nvSpPr>
        <p:spPr>
          <a:xfrm>
            <a:off x="552450" y="914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Pods to be scheduled. A basic worker physical or virtual machine of Kubernetes.</a:t>
            </a:r>
            <a:endParaRPr b="0" i="0" sz="1400" u="none" cap="none" strike="noStrike">
              <a:solidFill>
                <a:srgbClr val="000000"/>
              </a:solidFill>
              <a:latin typeface="Arial"/>
              <a:ea typeface="Arial"/>
              <a:cs typeface="Arial"/>
              <a:sym typeface="Arial"/>
            </a:endParaRPr>
          </a:p>
        </p:txBody>
      </p:sp>
      <p:pic>
        <p:nvPicPr>
          <p:cNvPr id="567" name="Google Shape;567;p88"/>
          <p:cNvPicPr preferRelativeResize="0"/>
          <p:nvPr/>
        </p:nvPicPr>
        <p:blipFill rotWithShape="1">
          <a:blip r:embed="rId3">
            <a:alphaModFix/>
          </a:blip>
          <a:srcRect b="0" l="0" r="0" t="0"/>
          <a:stretch/>
        </p:blipFill>
        <p:spPr>
          <a:xfrm>
            <a:off x="4419600" y="1898374"/>
            <a:ext cx="4349750" cy="3175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9"/>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73" name="Google Shape;573;p89"/>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Node Status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status contains: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Addresses </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Hostname</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ExternalIP</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InternalIP</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Condition - describe condition of nodes.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Capacity -  describe the resources available on the node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Info - general information about the node</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to expect from this class</a:t>
            </a:r>
            <a:endParaRPr b="1" i="0" sz="3600" u="none" cap="none" strike="noStrike">
              <a:solidFill>
                <a:srgbClr val="000000"/>
              </a:solidFill>
              <a:latin typeface="Calibri"/>
              <a:ea typeface="Calibri"/>
              <a:cs typeface="Calibri"/>
              <a:sym typeface="Calibri"/>
            </a:endParaRPr>
          </a:p>
        </p:txBody>
      </p:sp>
      <p:sp>
        <p:nvSpPr>
          <p:cNvPr id="247" name="Google Shape;247;p45"/>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Flexibility</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Conversations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Literacy and awareness on many of the principles, tools, and practices</a:t>
            </a:r>
            <a:r>
              <a:rPr b="1" i="0" lang="en-US" sz="2200" u="none" cap="none" strike="noStrike">
                <a:solidFill>
                  <a:schemeClr val="dk1"/>
                </a:solidFill>
                <a:latin typeface="Calibri"/>
                <a:ea typeface="Calibri"/>
                <a:cs typeface="Calibri"/>
                <a:sym typeface="Calibri"/>
              </a:rPr>
              <a:t> surrounding Microservices culture, architecture and implementation.</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An effort to focus on your own situations and challenges so you can act on what you learn.</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9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nodes</a:t>
            </a:r>
            <a:endParaRPr b="1" i="0" sz="3600" u="none" cap="none" strike="noStrike">
              <a:solidFill>
                <a:srgbClr val="000000"/>
              </a:solidFill>
              <a:latin typeface="Calibri"/>
              <a:ea typeface="Calibri"/>
              <a:cs typeface="Calibri"/>
              <a:sym typeface="Calibri"/>
            </a:endParaRPr>
          </a:p>
        </p:txBody>
      </p:sp>
      <p:sp>
        <p:nvSpPr>
          <p:cNvPr id="579" name="Google Shape;579;p90"/>
          <p:cNvSpPr txBox="1"/>
          <p:nvPr/>
        </p:nvSpPr>
        <p:spPr>
          <a:xfrm>
            <a:off x="628650" y="3661825"/>
            <a:ext cx="8017800" cy="1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Afinity &amp; Anti-affinity (Beta) allow further constraints on where a pod may run (coupled, de-coupled, only nodes with certain labels, etc)</a:t>
            </a:r>
            <a:endParaRPr b="0" i="0" sz="2200" u="none" cap="none" strike="noStrike">
              <a:solidFill>
                <a:schemeClr val="dk1"/>
              </a:solidFill>
              <a:latin typeface="Arial"/>
              <a:ea typeface="Arial"/>
              <a:cs typeface="Arial"/>
              <a:sym typeface="Arial"/>
            </a:endParaRPr>
          </a:p>
        </p:txBody>
      </p:sp>
      <p:pic>
        <p:nvPicPr>
          <p:cNvPr id="580" name="Google Shape;580;p90"/>
          <p:cNvPicPr preferRelativeResize="0"/>
          <p:nvPr/>
        </p:nvPicPr>
        <p:blipFill rotWithShape="1">
          <a:blip r:embed="rId3">
            <a:alphaModFix/>
          </a:blip>
          <a:srcRect b="0" l="0" r="0" t="0"/>
          <a:stretch/>
        </p:blipFill>
        <p:spPr>
          <a:xfrm>
            <a:off x="0" y="2302929"/>
            <a:ext cx="9144000" cy="84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91"/>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Kubelet</a:t>
            </a:r>
            <a:r>
              <a:rPr b="0" i="0" lang="en-US" sz="1800" u="none" cap="none" strike="noStrike">
                <a:solidFill>
                  <a:schemeClr val="dk1"/>
                </a:solidFill>
                <a:latin typeface="Calibri"/>
                <a:ea typeface="Calibri"/>
                <a:cs typeface="Calibri"/>
                <a:sym typeface="Calibri"/>
              </a:rPr>
              <a:t> Service on each node is responsible for relaying information to and from the control plane service. It interacts with etcd store to read configuration details and to write values </a:t>
            </a:r>
            <a:r>
              <a:rPr b="1" i="0" lang="en-US" sz="1800" u="none" cap="none" strike="noStrike">
                <a:solidFill>
                  <a:schemeClr val="dk1"/>
                </a:solidFill>
                <a:latin typeface="Calibri"/>
                <a:ea typeface="Calibri"/>
                <a:cs typeface="Calibri"/>
                <a:sym typeface="Calibri"/>
              </a:rPr>
              <a:t>via api-server</a:t>
            </a:r>
            <a:r>
              <a:rPr b="0" i="0" lang="en-US" sz="1800" u="none" cap="none" strike="noStrike">
                <a:solidFill>
                  <a:schemeClr val="dk1"/>
                </a:solidFill>
                <a:latin typeface="Calibri"/>
                <a:ea typeface="Calibri"/>
                <a:cs typeface="Calibri"/>
                <a:sym typeface="Calibri"/>
              </a:rPr>
              <a:t>. It communicates with the master component to receive commands and work. The kubelet process then assumes responsibility for maintaining the state of work and the node server. It manages network rules, port forwarding, etc.</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64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 name="Google Shape;586;p91"/>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Kubelet</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2"/>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Kubernetes </a:t>
            </a:r>
            <a:r>
              <a:rPr b="1" i="0" lang="en-US" sz="1800" u="none" cap="none" strike="noStrike">
                <a:solidFill>
                  <a:schemeClr val="dk1"/>
                </a:solidFill>
                <a:latin typeface="Calibri"/>
                <a:ea typeface="Calibri"/>
                <a:cs typeface="Calibri"/>
                <a:sym typeface="Calibri"/>
              </a:rPr>
              <a:t>Proxy</a:t>
            </a:r>
            <a:r>
              <a:rPr b="0" i="0" lang="en-US" sz="1800" u="none" cap="none" strike="noStrike">
                <a:solidFill>
                  <a:schemeClr val="dk1"/>
                </a:solidFill>
                <a:latin typeface="Calibri"/>
                <a:ea typeface="Calibri"/>
                <a:cs typeface="Calibri"/>
                <a:sym typeface="Calibri"/>
              </a:rPr>
              <a:t> Service 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b="0" i="0" sz="1800" u="none" cap="none" strike="noStrike">
              <a:solidFill>
                <a:schemeClr val="dk1"/>
              </a:solidFill>
              <a:latin typeface="Calibri"/>
              <a:ea typeface="Calibri"/>
              <a:cs typeface="Calibri"/>
              <a:sym typeface="Calibri"/>
            </a:endParaRPr>
          </a:p>
        </p:txBody>
      </p:sp>
      <p:sp>
        <p:nvSpPr>
          <p:cNvPr id="592" name="Google Shape;592;p92"/>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a:t>
            </a:r>
            <a:r>
              <a:rPr lang="en-US"/>
              <a:t>Kube Proxy</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Clusters</a:t>
            </a:r>
            <a:endParaRPr b="1" i="0" sz="3600" u="none" cap="none" strike="noStrike">
              <a:solidFill>
                <a:srgbClr val="000000"/>
              </a:solidFill>
              <a:latin typeface="Calibri"/>
              <a:ea typeface="Calibri"/>
              <a:cs typeface="Calibri"/>
              <a:sym typeface="Calibri"/>
            </a:endParaRPr>
          </a:p>
        </p:txBody>
      </p:sp>
      <p:sp>
        <p:nvSpPr>
          <p:cNvPr id="598" name="Google Shape;598;p93"/>
          <p:cNvSpPr txBox="1"/>
          <p:nvPr>
            <p:ph idx="1" type="body"/>
          </p:nvPr>
        </p:nvSpPr>
        <p:spPr>
          <a:xfrm>
            <a:off x="628650" y="1770525"/>
            <a:ext cx="5010300" cy="3962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i="0" lang="en-US" sz="2200" u="none" cap="none" strike="noStrike">
                <a:solidFill>
                  <a:schemeClr val="dk1"/>
                </a:solidFill>
                <a:latin typeface="Calibri"/>
                <a:ea typeface="Calibri"/>
                <a:cs typeface="Calibri"/>
                <a:sym typeface="Calibri"/>
              </a:rPr>
              <a:t>Masters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Coordinates the cluster</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Schedules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Maintains application state</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Scales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Rolls out updates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duplicated when HA (High Availability) is desired.</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Often run as a service by public cloud providers (Azure/Google Kubernetes as a Service)</a:t>
            </a:r>
            <a:endParaRPr b="0" i="0" sz="2200" u="none" cap="none" strike="noStrike">
              <a:solidFill>
                <a:schemeClr val="dk1"/>
              </a:solidFill>
              <a:latin typeface="Calibri"/>
              <a:ea typeface="Calibri"/>
              <a:cs typeface="Calibri"/>
              <a:sym typeface="Calibri"/>
            </a:endParaRPr>
          </a:p>
        </p:txBody>
      </p:sp>
      <p:pic>
        <p:nvPicPr>
          <p:cNvPr id="599" name="Google Shape;599;p93"/>
          <p:cNvPicPr preferRelativeResize="0"/>
          <p:nvPr/>
        </p:nvPicPr>
        <p:blipFill rotWithShape="1">
          <a:blip r:embed="rId3">
            <a:alphaModFix/>
          </a:blip>
          <a:srcRect b="0" l="0" r="0" t="0"/>
          <a:stretch/>
        </p:blipFill>
        <p:spPr>
          <a:xfrm>
            <a:off x="5436704" y="2393336"/>
            <a:ext cx="3479085" cy="2604728"/>
          </a:xfrm>
          <a:prstGeom prst="rect">
            <a:avLst/>
          </a:prstGeom>
          <a:noFill/>
          <a:ln>
            <a:noFill/>
          </a:ln>
        </p:spPr>
      </p:pic>
      <p:sp>
        <p:nvSpPr>
          <p:cNvPr id="600" name="Google Shape;600;p93"/>
          <p:cNvSpPr txBox="1"/>
          <p:nvPr/>
        </p:nvSpPr>
        <p:spPr>
          <a:xfrm>
            <a:off x="628650" y="1093675"/>
            <a:ext cx="77535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Allows you to deploy containerized applications to a cluster without tying them specifically to individual machines.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9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Addons</a:t>
            </a:r>
            <a:endParaRPr b="1" i="0" sz="3600" u="none" cap="none" strike="noStrike">
              <a:solidFill>
                <a:srgbClr val="000000"/>
              </a:solidFill>
              <a:latin typeface="Calibri"/>
              <a:ea typeface="Calibri"/>
              <a:cs typeface="Calibri"/>
              <a:sym typeface="Calibri"/>
            </a:endParaRPr>
          </a:p>
        </p:txBody>
      </p:sp>
      <p:sp>
        <p:nvSpPr>
          <p:cNvPr id="606" name="Google Shape;606;p94"/>
          <p:cNvSpPr txBox="1"/>
          <p:nvPr>
            <p:ph idx="1" type="body"/>
          </p:nvPr>
        </p:nvSpPr>
        <p:spPr>
          <a:xfrm>
            <a:off x="628650" y="10668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2300"/>
              </a:spcBef>
              <a:spcAft>
                <a:spcPts val="0"/>
              </a:spcAft>
              <a:buClr>
                <a:srgbClr val="000000"/>
              </a:buClr>
              <a:buSzPts val="2200"/>
              <a:buFont typeface="Calibri"/>
              <a:buChar char="▪"/>
            </a:pPr>
            <a:r>
              <a:rPr b="0" i="0" lang="en-US" sz="2200" u="none" cap="none" strike="noStrike">
                <a:solidFill>
                  <a:srgbClr val="000000"/>
                </a:solidFill>
                <a:highlight>
                  <a:srgbClr val="FFFFFF"/>
                </a:highlight>
              </a:rPr>
              <a:t>DNS - While the other addons are not strictly required, all Kubernetes clusters should have </a:t>
            </a:r>
            <a:r>
              <a:rPr b="0" i="0" lang="en-US" sz="2200" u="sng" cap="none" strike="noStrike">
                <a:solidFill>
                  <a:srgbClr val="000000"/>
                </a:solidFill>
                <a:highlight>
                  <a:srgbClr val="FFFFFF"/>
                </a:highlight>
                <a:hlinkClick r:id="rId3"/>
              </a:rPr>
              <a:t>cluster DNS</a:t>
            </a:r>
            <a:r>
              <a:rPr b="0" i="0" lang="en-US" sz="2200" u="none" cap="none" strike="noStrike">
                <a:solidFill>
                  <a:srgbClr val="000000"/>
                </a:solidFill>
                <a:highlight>
                  <a:srgbClr val="FFFFFF"/>
                </a:highlight>
              </a:rPr>
              <a:t>, as many examples rely on it.</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Web UI (Dashboard) - </a:t>
            </a:r>
            <a:r>
              <a:rPr b="0" i="0" lang="en-US" sz="2200" u="sng" cap="none" strike="noStrike">
                <a:solidFill>
                  <a:srgbClr val="000000"/>
                </a:solidFill>
                <a:highlight>
                  <a:srgbClr val="FFFFFF"/>
                </a:highlight>
                <a:hlinkClick r:id="rId4"/>
              </a:rPr>
              <a:t>Dashboard</a:t>
            </a:r>
            <a:r>
              <a:rPr b="0" i="0" lang="en-US" sz="2200" u="none" cap="none" strike="noStrike">
                <a:solidFill>
                  <a:srgbClr val="000000"/>
                </a:solidFill>
                <a:highlight>
                  <a:srgbClr val="FFFFFF"/>
                </a:highlight>
              </a:rPr>
              <a:t> is a general purpose, web-based UI for Kubernetes clusters.</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Container Resource Monitoring - </a:t>
            </a:r>
            <a:r>
              <a:rPr b="0" i="0" lang="en-US" sz="2200" u="sng" cap="none" strike="noStrike">
                <a:solidFill>
                  <a:srgbClr val="000000"/>
                </a:solidFill>
                <a:highlight>
                  <a:srgbClr val="FFFFFF"/>
                </a:highlight>
                <a:hlinkClick r:id="rId5"/>
              </a:rPr>
              <a:t>Container Resource Monitoring</a:t>
            </a:r>
            <a:r>
              <a:rPr b="0" i="0" lang="en-US" sz="2200" u="none" cap="none" strike="noStrike">
                <a:solidFill>
                  <a:srgbClr val="000000"/>
                </a:solidFill>
                <a:highlight>
                  <a:srgbClr val="FFFFFF"/>
                </a:highlight>
              </a:rPr>
              <a:t> records generic time-series metrics about containers in a central database, and provides a UI for browsing that data.</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Cluster-level Logging - A </a:t>
            </a:r>
            <a:r>
              <a:rPr b="0" i="0" lang="en-US" sz="2200" u="sng" cap="none" strike="noStrike">
                <a:solidFill>
                  <a:srgbClr val="000000"/>
                </a:solidFill>
                <a:highlight>
                  <a:srgbClr val="FFFFFF"/>
                </a:highlight>
                <a:hlinkClick r:id="rId6"/>
              </a:rPr>
              <a:t>Cluster-level logging</a:t>
            </a:r>
            <a:r>
              <a:rPr b="0" i="0" lang="en-US" sz="2200" u="none" cap="none" strike="noStrike">
                <a:solidFill>
                  <a:srgbClr val="000000"/>
                </a:solidFill>
                <a:highlight>
                  <a:srgbClr val="FFFFFF"/>
                </a:highlight>
              </a:rPr>
              <a:t> mechanism is responsible for saving container logs to a central log store with search/browsing interface.</a:t>
            </a:r>
            <a:endParaRPr b="0" i="0" sz="2200" u="none" cap="none" strike="noStrike">
              <a:solidFill>
                <a:srgbClr val="000000"/>
              </a:solidFill>
              <a:highlight>
                <a:srgbClr val="FFFFFF"/>
              </a:highlight>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5"/>
          <p:cNvSpPr txBox="1"/>
          <p:nvPr>
            <p:ph type="title"/>
          </p:nvPr>
        </p:nvSpPr>
        <p:spPr>
          <a:xfrm>
            <a:off x="628650" y="1365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b="1" i="0" lang="en-US" sz="3600" u="none" cap="none" strike="noStrike">
                <a:solidFill>
                  <a:srgbClr val="000000"/>
                </a:solidFill>
                <a:latin typeface="Calibri"/>
                <a:ea typeface="Calibri"/>
                <a:cs typeface="Calibri"/>
                <a:sym typeface="Calibri"/>
              </a:rPr>
              <a:t>Terms</a:t>
            </a:r>
            <a:endParaRPr b="1" i="0" sz="3600" u="none" cap="none" strike="noStrike">
              <a:solidFill>
                <a:srgbClr val="000000"/>
              </a:solidFill>
              <a:latin typeface="Calibri"/>
              <a:ea typeface="Calibri"/>
              <a:cs typeface="Calibri"/>
              <a:sym typeface="Calibri"/>
            </a:endParaRPr>
          </a:p>
        </p:txBody>
      </p:sp>
      <p:sp>
        <p:nvSpPr>
          <p:cNvPr id="612" name="Google Shape;612;p95"/>
          <p:cNvSpPr txBox="1"/>
          <p:nvPr>
            <p:ph idx="1" type="body"/>
          </p:nvPr>
        </p:nvSpPr>
        <p:spPr>
          <a:xfrm>
            <a:off x="628650" y="1143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Containers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Nodes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Clusters</a:t>
            </a:r>
            <a:endParaRPr b="1" i="0" sz="2200" u="none" cap="none" strike="noStrike">
              <a:solidFill>
                <a:schemeClr val="dk1"/>
              </a:solidFill>
              <a:latin typeface="Calibri"/>
              <a:ea typeface="Calibri"/>
              <a:cs typeface="Calibri"/>
              <a:sym typeface="Calibri"/>
            </a:endParaRPr>
          </a:p>
          <a:p>
            <a:pPr indent="-368300" lvl="0" marL="457200" rtl="0" algn="l">
              <a:spcBef>
                <a:spcPts val="0"/>
              </a:spcBef>
              <a:spcAft>
                <a:spcPts val="0"/>
              </a:spcAft>
              <a:buClr>
                <a:srgbClr val="000000"/>
              </a:buClr>
              <a:buSzPts val="2200"/>
              <a:buFont typeface="Noto Sans Symbols"/>
              <a:buChar char="●"/>
            </a:pPr>
            <a:r>
              <a:rPr lang="en-US" sz="2200"/>
              <a:t>Pods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Deployment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ReplicaSets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Services (</a:t>
            </a:r>
            <a:r>
              <a:rPr lang="en-US" sz="2200"/>
              <a:t>Object</a:t>
            </a:r>
            <a:r>
              <a:rPr lang="en-US" sz="2200"/>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Labels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Volumes (</a:t>
            </a:r>
            <a:r>
              <a:rPr lang="en-US" sz="2200"/>
              <a:t>Object</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lang="en-US" sz="2200"/>
              <a:t>Namespaces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StatefulSet (</a:t>
            </a:r>
            <a:r>
              <a:rPr lang="en-US" sz="2200"/>
              <a:t>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DaemonSet (Controllers)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Job (Controllers)</a:t>
            </a:r>
            <a:endParaRPr sz="2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6"/>
          <p:cNvSpPr txBox="1"/>
          <p:nvPr>
            <p:ph type="title"/>
          </p:nvPr>
        </p:nvSpPr>
        <p:spPr>
          <a:xfrm>
            <a:off x="628650" y="762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Pods</a:t>
            </a:r>
            <a:endParaRPr/>
          </a:p>
        </p:txBody>
      </p:sp>
      <p:sp>
        <p:nvSpPr>
          <p:cNvPr id="618" name="Google Shape;618;p96"/>
          <p:cNvSpPr txBox="1"/>
          <p:nvPr>
            <p:ph idx="1" type="body"/>
          </p:nvPr>
        </p:nvSpPr>
        <p:spPr>
          <a:xfrm>
            <a:off x="5119722" y="4107854"/>
            <a:ext cx="4024200" cy="1892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Containers in a pod share </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IP address and port space</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Filesystem</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Storage (Volumnes)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Labels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Secrets</a:t>
            </a:r>
            <a:endParaRPr/>
          </a:p>
          <a:p>
            <a:pPr indent="-19050" lvl="1" marL="742950" marR="0" rtl="0" algn="l">
              <a:lnSpc>
                <a:spcPct val="100000"/>
              </a:lnSpc>
              <a:spcBef>
                <a:spcPts val="56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619" name="Google Shape;619;p96"/>
          <p:cNvPicPr preferRelativeResize="0"/>
          <p:nvPr/>
        </p:nvPicPr>
        <p:blipFill rotWithShape="1">
          <a:blip r:embed="rId3">
            <a:alphaModFix/>
          </a:blip>
          <a:srcRect b="0" l="0" r="0" t="0"/>
          <a:stretch/>
        </p:blipFill>
        <p:spPr>
          <a:xfrm>
            <a:off x="608857" y="4073898"/>
            <a:ext cx="4539109" cy="1752600"/>
          </a:xfrm>
          <a:prstGeom prst="rect">
            <a:avLst/>
          </a:prstGeom>
          <a:noFill/>
          <a:ln>
            <a:noFill/>
          </a:ln>
        </p:spPr>
      </p:pic>
      <p:cxnSp>
        <p:nvCxnSpPr>
          <p:cNvPr id="620" name="Google Shape;620;p96"/>
          <p:cNvCxnSpPr/>
          <p:nvPr/>
        </p:nvCxnSpPr>
        <p:spPr>
          <a:xfrm>
            <a:off x="304800" y="1066800"/>
            <a:ext cx="8610600" cy="0"/>
          </a:xfrm>
          <a:prstGeom prst="straightConnector1">
            <a:avLst/>
          </a:prstGeom>
          <a:noFill/>
          <a:ln cap="flat" cmpd="sng" w="28575">
            <a:solidFill>
              <a:srgbClr val="A5A5A5"/>
            </a:solidFill>
            <a:prstDash val="solid"/>
            <a:round/>
            <a:headEnd len="sm" w="sm" type="none"/>
            <a:tailEnd len="sm" w="sm" type="none"/>
          </a:ln>
        </p:spPr>
      </p:cxnSp>
      <p:sp>
        <p:nvSpPr>
          <p:cNvPr id="621" name="Google Shape;621;p96"/>
          <p:cNvSpPr txBox="1"/>
          <p:nvPr/>
        </p:nvSpPr>
        <p:spPr>
          <a:xfrm>
            <a:off x="370733" y="1272477"/>
            <a:ext cx="8305800" cy="2361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7"/>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Pods</a:t>
            </a:r>
            <a:endParaRPr b="1" i="0" sz="3600" u="none" cap="none" strike="noStrike">
              <a:solidFill>
                <a:srgbClr val="000000"/>
              </a:solidFill>
              <a:latin typeface="Calibri"/>
              <a:ea typeface="Calibri"/>
              <a:cs typeface="Calibri"/>
              <a:sym typeface="Calibri"/>
            </a:endParaRPr>
          </a:p>
        </p:txBody>
      </p:sp>
      <p:pic>
        <p:nvPicPr>
          <p:cNvPr id="627" name="Google Shape;627;p97"/>
          <p:cNvPicPr preferRelativeResize="0"/>
          <p:nvPr/>
        </p:nvPicPr>
        <p:blipFill>
          <a:blip r:embed="rId3">
            <a:alphaModFix/>
          </a:blip>
          <a:stretch>
            <a:fillRect/>
          </a:stretch>
        </p:blipFill>
        <p:spPr>
          <a:xfrm>
            <a:off x="152400" y="914429"/>
            <a:ext cx="8839203" cy="4681181"/>
          </a:xfrm>
          <a:prstGeom prst="rect">
            <a:avLst/>
          </a:prstGeom>
          <a:noFill/>
          <a:ln>
            <a:noFill/>
          </a:ln>
        </p:spPr>
      </p:pic>
      <p:sp>
        <p:nvSpPr>
          <p:cNvPr id="628" name="Google Shape;628;p9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8"/>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a:t>
            </a:r>
            <a:r>
              <a:rPr lang="en-US">
                <a:solidFill>
                  <a:srgbClr val="000000"/>
                </a:solidFill>
              </a:rPr>
              <a:t> States</a:t>
            </a:r>
            <a:endParaRPr b="1" i="0" sz="3600" u="none" cap="none" strike="noStrike">
              <a:solidFill>
                <a:srgbClr val="000000"/>
              </a:solidFill>
              <a:latin typeface="Calibri"/>
              <a:ea typeface="Calibri"/>
              <a:cs typeface="Calibri"/>
              <a:sym typeface="Calibri"/>
            </a:endParaRPr>
          </a:p>
        </p:txBody>
      </p:sp>
      <p:sp>
        <p:nvSpPr>
          <p:cNvPr id="634" name="Google Shape;634;p98"/>
          <p:cNvSpPr txBox="1"/>
          <p:nvPr>
            <p:ph idx="1" type="body"/>
          </p:nvPr>
        </p:nvSpPr>
        <p:spPr>
          <a:xfrm>
            <a:off x="412799" y="1278475"/>
            <a:ext cx="83184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i="0" lang="en-US" sz="2200" u="none" cap="none" strike="noStrike">
                <a:solidFill>
                  <a:schemeClr val="dk1"/>
                </a:solidFill>
              </a:rPr>
              <a:t>Pod </a:t>
            </a:r>
            <a:r>
              <a:rPr lang="en-US" sz="2200"/>
              <a:t>States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Calibri"/>
              <a:buChar char="-"/>
            </a:pPr>
            <a:r>
              <a:rPr b="0" lang="en-US" sz="2200"/>
              <a:t>Pending (request accepted, one or more containers are still being created)</a:t>
            </a:r>
            <a:endParaRPr b="0" sz="2200"/>
          </a:p>
          <a:p>
            <a:pPr indent="-368300" lvl="0" marL="457200" marR="0" rtl="0" algn="l">
              <a:lnSpc>
                <a:spcPct val="90000"/>
              </a:lnSpc>
              <a:spcBef>
                <a:spcPts val="0"/>
              </a:spcBef>
              <a:spcAft>
                <a:spcPts val="0"/>
              </a:spcAft>
              <a:buClr>
                <a:srgbClr val="000000"/>
              </a:buClr>
              <a:buSzPts val="2200"/>
              <a:buChar char="-"/>
            </a:pPr>
            <a:r>
              <a:rPr b="0" lang="en-US" sz="2200"/>
              <a:t>Running (</a:t>
            </a:r>
            <a:r>
              <a:rPr b="0" lang="en-US" sz="2200">
                <a:highlight>
                  <a:srgbClr val="F7F7F7"/>
                </a:highlight>
              </a:rPr>
              <a:t>Pod has been bound to a node, all of the Containers have been created. At least one Container is still running, or is in the process of starting or restarting.)</a:t>
            </a:r>
            <a:endParaRPr b="0" sz="2200"/>
          </a:p>
          <a:p>
            <a:pPr indent="-368300" lvl="0" marL="457200" marR="0" rtl="0" algn="l">
              <a:lnSpc>
                <a:spcPct val="90000"/>
              </a:lnSpc>
              <a:spcBef>
                <a:spcPts val="0"/>
              </a:spcBef>
              <a:spcAft>
                <a:spcPts val="0"/>
              </a:spcAft>
              <a:buClr>
                <a:srgbClr val="000000"/>
              </a:buClr>
              <a:buSzPts val="2200"/>
              <a:buChar char="-"/>
            </a:pPr>
            <a:r>
              <a:rPr b="0" lang="en-US" sz="2200"/>
              <a:t>Succeeded (</a:t>
            </a:r>
            <a:r>
              <a:rPr b="0" lang="en-US" sz="2200">
                <a:highlight>
                  <a:srgbClr val="FFFFFF"/>
                </a:highlight>
              </a:rPr>
              <a:t>All Containers in the Pod have terminated in success, and will not be restarted)</a:t>
            </a:r>
            <a:endParaRPr b="0" sz="2200"/>
          </a:p>
          <a:p>
            <a:pPr indent="-368300" lvl="0" marL="457200" marR="0" rtl="0" algn="l">
              <a:lnSpc>
                <a:spcPct val="90000"/>
              </a:lnSpc>
              <a:spcBef>
                <a:spcPts val="0"/>
              </a:spcBef>
              <a:spcAft>
                <a:spcPts val="0"/>
              </a:spcAft>
              <a:buClr>
                <a:srgbClr val="000000"/>
              </a:buClr>
              <a:buSzPts val="2200"/>
              <a:buChar char="-"/>
            </a:pPr>
            <a:r>
              <a:rPr b="0" lang="en-US" sz="2200"/>
              <a:t>Failed (</a:t>
            </a:r>
            <a:r>
              <a:rPr b="0" lang="en-US" sz="2200">
                <a:highlight>
                  <a:srgbClr val="F7F7F7"/>
                </a:highlight>
              </a:rPr>
              <a:t>All Containers in the Pod have terminated, and </a:t>
            </a:r>
            <a:r>
              <a:rPr b="0" lang="en-US" sz="2200"/>
              <a:t>at least one container has terminated with some failure)</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CrashLoopBackOff (</a:t>
            </a:r>
            <a:r>
              <a:rPr b="0" lang="en-US" sz="2200">
                <a:solidFill>
                  <a:srgbClr val="000000"/>
                </a:solidFill>
                <a:highlight>
                  <a:srgbClr val="FFFFFF"/>
                </a:highlight>
              </a:rPr>
              <a:t>pod starting, crashing, starting again, and then crashing again.)</a:t>
            </a:r>
            <a:endParaRPr b="0" sz="2200">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99"/>
          <p:cNvSpPr txBox="1"/>
          <p:nvPr/>
        </p:nvSpPr>
        <p:spPr>
          <a:xfrm>
            <a:off x="0" y="5541013"/>
            <a:ext cx="87630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endParaRPr b="0" i="0" sz="1400" u="none" cap="none" strike="noStrike">
              <a:solidFill>
                <a:schemeClr val="dk1"/>
              </a:solidFill>
              <a:latin typeface="Arial"/>
              <a:ea typeface="Arial"/>
              <a:cs typeface="Arial"/>
              <a:sym typeface="Arial"/>
            </a:endParaRPr>
          </a:p>
        </p:txBody>
      </p:sp>
      <p:sp>
        <p:nvSpPr>
          <p:cNvPr id="640" name="Google Shape;640;p99"/>
          <p:cNvSpPr/>
          <p:nvPr/>
        </p:nvSpPr>
        <p:spPr>
          <a:xfrm>
            <a:off x="661811" y="620827"/>
            <a:ext cx="4572000" cy="26778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Pod</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nginx-apparmor</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41" name="Google Shape;641;p99"/>
          <p:cNvSpPr txBox="1"/>
          <p:nvPr/>
        </p:nvSpPr>
        <p:spPr>
          <a:xfrm>
            <a:off x="661811" y="313050"/>
            <a:ext cx="882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pod.yml</a:t>
            </a:r>
            <a:endParaRPr b="1" i="0" sz="1400" u="none" cap="none" strike="noStrike">
              <a:solidFill>
                <a:srgbClr val="000000"/>
              </a:solidFill>
              <a:latin typeface="Arial"/>
              <a:ea typeface="Arial"/>
              <a:cs typeface="Arial"/>
              <a:sym typeface="Arial"/>
            </a:endParaRPr>
          </a:p>
        </p:txBody>
      </p:sp>
      <p:pic>
        <p:nvPicPr>
          <p:cNvPr id="642" name="Google Shape;642;p99"/>
          <p:cNvPicPr preferRelativeResize="0"/>
          <p:nvPr/>
        </p:nvPicPr>
        <p:blipFill rotWithShape="1">
          <a:blip r:embed="rId3">
            <a:alphaModFix/>
          </a:blip>
          <a:srcRect b="0" l="0" r="0" t="0"/>
          <a:stretch/>
        </p:blipFill>
        <p:spPr>
          <a:xfrm>
            <a:off x="661811" y="3613298"/>
            <a:ext cx="6591300" cy="161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Introduction to Docker</a:t>
            </a:r>
            <a:endParaRPr/>
          </a:p>
        </p:txBody>
      </p:sp>
      <p:cxnSp>
        <p:nvCxnSpPr>
          <p:cNvPr id="253" name="Google Shape;253;p46"/>
          <p:cNvCxnSpPr/>
          <p:nvPr/>
        </p:nvCxnSpPr>
        <p:spPr>
          <a:xfrm>
            <a:off x="457200" y="2971800"/>
            <a:ext cx="8077200" cy="0"/>
          </a:xfrm>
          <a:prstGeom prst="straightConnector1">
            <a:avLst/>
          </a:prstGeom>
          <a:noFill/>
          <a:ln cap="flat" cmpd="sng" w="38100">
            <a:solidFill>
              <a:srgbClr val="BFBFBF"/>
            </a:solidFill>
            <a:prstDash val="solid"/>
            <a:round/>
            <a:headEnd len="sm" w="sm" type="none"/>
            <a:tailEnd len="sm" w="sm" type="none"/>
          </a:ln>
        </p:spPr>
      </p:cxnSp>
      <p:pic>
        <p:nvPicPr>
          <p:cNvPr id="254" name="Google Shape;254;p46"/>
          <p:cNvPicPr preferRelativeResize="0"/>
          <p:nvPr/>
        </p:nvPicPr>
        <p:blipFill rotWithShape="1">
          <a:blip r:embed="rId3">
            <a:alphaModFix/>
          </a:blip>
          <a:srcRect b="0" l="0" r="0" t="0"/>
          <a:stretch/>
        </p:blipFill>
        <p:spPr>
          <a:xfrm>
            <a:off x="2514600" y="2971800"/>
            <a:ext cx="4114801" cy="2886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0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Deployments</a:t>
            </a:r>
            <a:endParaRPr b="1" i="0" sz="3600" u="none" cap="none" strike="noStrike">
              <a:solidFill>
                <a:srgbClr val="000000"/>
              </a:solidFill>
              <a:latin typeface="Calibri"/>
              <a:ea typeface="Calibri"/>
              <a:cs typeface="Calibri"/>
              <a:sym typeface="Calibri"/>
            </a:endParaRPr>
          </a:p>
        </p:txBody>
      </p:sp>
      <p:sp>
        <p:nvSpPr>
          <p:cNvPr id="648" name="Google Shape;648;p100"/>
          <p:cNvSpPr txBox="1"/>
          <p:nvPr>
            <p:ph idx="1" type="body"/>
          </p:nvPr>
        </p:nvSpPr>
        <p:spPr>
          <a:xfrm>
            <a:off x="628650" y="2041200"/>
            <a:ext cx="4753376" cy="4135763"/>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rPr>
              <a:t>Self Healing: Continuously monitors and replaces instances if necessary </a:t>
            </a:r>
            <a:endParaRPr b="0" i="0" sz="2200" u="none" cap="none" strike="noStrike">
              <a:solidFill>
                <a:schemeClr val="dk1"/>
              </a:solidFill>
            </a:endParaRPr>
          </a:p>
          <a:p>
            <a:pPr indent="-482600" lvl="0" marL="457200" marR="0" rtl="0" algn="l">
              <a:lnSpc>
                <a:spcPct val="90000"/>
              </a:lnSpc>
              <a:spcBef>
                <a:spcPts val="400"/>
              </a:spcBef>
              <a:spcAft>
                <a:spcPts val="0"/>
              </a:spcAft>
              <a:buClr>
                <a:srgbClr val="000000"/>
              </a:buClr>
              <a:buSzPts val="2200"/>
              <a:buFont typeface="Noto Sans Symbols"/>
              <a:buChar char="▪"/>
            </a:pPr>
            <a:r>
              <a:rPr b="0" i="0" lang="en-US" sz="2200" u="none" cap="none" strike="noStrike">
                <a:solidFill>
                  <a:schemeClr val="dk1"/>
                </a:solidFill>
              </a:rPr>
              <a:t>Provides declarative updates for Pods and </a:t>
            </a:r>
            <a:r>
              <a:rPr b="0" lang="en-US" sz="2200"/>
              <a:t>Replica Sets</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Updates actual state to desired state at a controlled rate</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For example: Current state, 3 instances of Tomcat. Desired state, 5 instances of Tomcat. -&gt; Create 2 more instances of Tomcat</a:t>
            </a:r>
            <a:endParaRPr b="0" i="0" sz="1600" u="none" cap="none" strike="noStrike">
              <a:solidFill>
                <a:schemeClr val="dk1"/>
              </a:solidFill>
            </a:endParaRPr>
          </a:p>
        </p:txBody>
      </p:sp>
      <p:pic>
        <p:nvPicPr>
          <p:cNvPr id="649" name="Google Shape;649;p100"/>
          <p:cNvPicPr preferRelativeResize="0"/>
          <p:nvPr/>
        </p:nvPicPr>
        <p:blipFill rotWithShape="1">
          <a:blip r:embed="rId3">
            <a:alphaModFix/>
          </a:blip>
          <a:srcRect b="0" l="0" r="0" t="0"/>
          <a:stretch/>
        </p:blipFill>
        <p:spPr>
          <a:xfrm>
            <a:off x="5382026" y="2193600"/>
            <a:ext cx="3714482" cy="2683200"/>
          </a:xfrm>
          <a:prstGeom prst="rect">
            <a:avLst/>
          </a:prstGeom>
          <a:noFill/>
          <a:ln>
            <a:noFill/>
          </a:ln>
        </p:spPr>
      </p:pic>
      <p:sp>
        <p:nvSpPr>
          <p:cNvPr id="650" name="Google Shape;650;p100"/>
          <p:cNvSpPr txBox="1"/>
          <p:nvPr/>
        </p:nvSpPr>
        <p:spPr>
          <a:xfrm>
            <a:off x="628650" y="1295400"/>
            <a:ext cx="775335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chemeClr val="dk1"/>
                </a:solidFill>
                <a:latin typeface="Calibri"/>
                <a:ea typeface="Calibri"/>
                <a:cs typeface="Calibri"/>
                <a:sym typeface="Calibri"/>
              </a:rPr>
              <a:t>Allows you to deploy a (self-healing) instance of an application.</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0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Deployment</a:t>
            </a:r>
            <a:endParaRPr b="1" i="0" sz="3600" u="none" cap="none" strike="noStrike">
              <a:solidFill>
                <a:schemeClr val="dk1"/>
              </a:solidFill>
              <a:latin typeface="Calibri"/>
              <a:ea typeface="Calibri"/>
              <a:cs typeface="Calibri"/>
              <a:sym typeface="Calibri"/>
            </a:endParaRPr>
          </a:p>
        </p:txBody>
      </p:sp>
      <p:sp>
        <p:nvSpPr>
          <p:cNvPr id="656" name="Google Shape;656;p101"/>
          <p:cNvSpPr txBox="1"/>
          <p:nvPr/>
        </p:nvSpPr>
        <p:spPr>
          <a:xfrm>
            <a:off x="613525" y="1566928"/>
            <a:ext cx="7753500" cy="83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that use Replication </a:t>
            </a:r>
            <a:r>
              <a:rPr b="1" i="0" lang="en-US" sz="1700" u="none" cap="none" strike="noStrike">
                <a:solidFill>
                  <a:schemeClr val="dk1"/>
                </a:solidFill>
                <a:latin typeface="Arial"/>
                <a:ea typeface="Arial"/>
                <a:cs typeface="Arial"/>
                <a:sym typeface="Arial"/>
              </a:rPr>
              <a:t>controller </a:t>
            </a:r>
            <a:r>
              <a:rPr b="1" i="0" lang="en-US" sz="1700" u="none" cap="none" strike="noStrike">
                <a:solidFill>
                  <a:schemeClr val="dk1"/>
                </a:solidFill>
                <a:latin typeface="Arial"/>
                <a:ea typeface="Arial"/>
                <a:cs typeface="Arial"/>
                <a:sym typeface="Arial"/>
              </a:rPr>
              <a:t>(Controller manager of kubernetes master) to manage replica</a:t>
            </a:r>
            <a:r>
              <a:rPr b="1" lang="en-US" sz="1700">
                <a:solidFill>
                  <a:schemeClr val="dk1"/>
                </a:solidFill>
              </a:rPr>
              <a:t>s</a:t>
            </a:r>
            <a:r>
              <a:rPr b="1" i="0" lang="en-US" sz="1700" u="none" cap="none" strike="noStrike">
                <a:solidFill>
                  <a:schemeClr val="dk1"/>
                </a:solidFill>
                <a:latin typeface="Arial"/>
                <a:ea typeface="Arial"/>
                <a:cs typeface="Arial"/>
                <a:sym typeface="Arial"/>
              </a:rPr>
              <a:t> of pods (replaced by replica-sets and deployments)</a:t>
            </a:r>
            <a:endParaRPr b="1" i="0" sz="1700" u="none" cap="none" strike="noStrike">
              <a:solidFill>
                <a:schemeClr val="dk1"/>
              </a:solidFill>
              <a:latin typeface="Arial"/>
              <a:ea typeface="Arial"/>
              <a:cs typeface="Arial"/>
              <a:sym typeface="Arial"/>
            </a:endParaRPr>
          </a:p>
        </p:txBody>
      </p:sp>
      <p:sp>
        <p:nvSpPr>
          <p:cNvPr id="657" name="Google Shape;657;p101"/>
          <p:cNvSpPr txBox="1"/>
          <p:nvPr/>
        </p:nvSpPr>
        <p:spPr>
          <a:xfrm>
            <a:off x="457199" y="2556196"/>
            <a:ext cx="7722900" cy="3023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{pod} is used, and it dies, it will not start again</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{deployment} is used to start pods, if the pod dies, deployment use replica-set to start the pods again to make sure desired number of pods are always alive</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Try deleting a pod (deployed using deployment) and check if it comes back?</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02"/>
          <p:cNvSpPr/>
          <p:nvPr/>
        </p:nvSpPr>
        <p:spPr>
          <a:xfrm>
            <a:off x="231422" y="567521"/>
            <a:ext cx="4572000" cy="46167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apps/v1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replicas: 3</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selector:</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matchLabels: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template: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nginx:1.7.9</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63" name="Google Shape;663;p102"/>
          <p:cNvSpPr txBox="1"/>
          <p:nvPr/>
        </p:nvSpPr>
        <p:spPr>
          <a:xfrm>
            <a:off x="231422" y="131409"/>
            <a:ext cx="861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dep.yml</a:t>
            </a:r>
            <a:endParaRPr b="1" i="0" sz="1400" u="none" cap="none" strike="noStrike">
              <a:solidFill>
                <a:srgbClr val="000000"/>
              </a:solidFill>
              <a:latin typeface="Arial"/>
              <a:ea typeface="Arial"/>
              <a:cs typeface="Arial"/>
              <a:sym typeface="Arial"/>
            </a:endParaRPr>
          </a:p>
        </p:txBody>
      </p:sp>
      <p:pic>
        <p:nvPicPr>
          <p:cNvPr id="664" name="Google Shape;664;p102"/>
          <p:cNvPicPr preferRelativeResize="0"/>
          <p:nvPr/>
        </p:nvPicPr>
        <p:blipFill rotWithShape="1">
          <a:blip r:embed="rId3">
            <a:alphaModFix/>
          </a:blip>
          <a:srcRect b="0" l="0" r="0" t="0"/>
          <a:stretch/>
        </p:blipFill>
        <p:spPr>
          <a:xfrm>
            <a:off x="3014131" y="1747037"/>
            <a:ext cx="6028266" cy="170379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10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i="0" lang="en-US" sz="3600" u="none" cap="none" strike="noStrike">
                <a:solidFill>
                  <a:srgbClr val="000000"/>
                </a:solidFill>
              </a:rPr>
              <a:t>$ kubectl create </a:t>
            </a:r>
            <a:r>
              <a:rPr lang="en-US">
                <a:solidFill>
                  <a:srgbClr val="000000"/>
                </a:solidFill>
              </a:rPr>
              <a:t>/ apply</a:t>
            </a:r>
            <a:endParaRPr i="0" sz="3600" u="none" cap="none" strike="noStrike">
              <a:solidFill>
                <a:srgbClr val="000000"/>
              </a:solidFill>
            </a:endParaRPr>
          </a:p>
        </p:txBody>
      </p:sp>
      <p:sp>
        <p:nvSpPr>
          <p:cNvPr id="670" name="Google Shape;670;p103"/>
          <p:cNvSpPr txBox="1"/>
          <p:nvPr/>
        </p:nvSpPr>
        <p:spPr>
          <a:xfrm>
            <a:off x="457200" y="10321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&lt;yaml_file_1&gt; -f &lt;yaml_file_2&gt;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&lt;json_file&gt;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&lt;url_name&gt;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&lt;directory_name&gt;</a:t>
            </a:r>
            <a:endParaRPr/>
          </a:p>
        </p:txBody>
      </p:sp>
      <p:sp>
        <p:nvSpPr>
          <p:cNvPr id="671" name="Google Shape;671;p103"/>
          <p:cNvSpPr txBox="1"/>
          <p:nvPr/>
        </p:nvSpPr>
        <p:spPr>
          <a:xfrm>
            <a:off x="457200" y="27847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 (ok when multiple teams are not working on the same config files)</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apply -f &lt;json_file&gt; (practically used in teams where multiple teams / members want to maintain versions)</a:t>
            </a:r>
            <a:endParaRPr/>
          </a:p>
        </p:txBody>
      </p:sp>
      <p:sp>
        <p:nvSpPr>
          <p:cNvPr id="672" name="Google Shape;672;p103"/>
          <p:cNvSpPr txBox="1"/>
          <p:nvPr/>
        </p:nvSpPr>
        <p:spPr>
          <a:xfrm>
            <a:off x="533400" y="4384998"/>
            <a:ext cx="7722900" cy="1708800"/>
          </a:xfrm>
          <a:prstGeom prst="rect">
            <a:avLst/>
          </a:prstGeom>
          <a:noFill/>
          <a:ln>
            <a:noFill/>
          </a:ln>
        </p:spPr>
        <p:txBody>
          <a:bodyPr anchorCtr="0" anchor="t" bIns="91425" lIns="91425" spcFirstLastPara="1" rIns="91425" wrap="square" tIns="91425">
            <a:noAutofit/>
          </a:bodyPr>
          <a:lstStyle/>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blue.yaml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green.yaml -f red.yaml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pink.yaml , $ kubectl edit -f pink.yaml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colors/</a:t>
            </a:r>
            <a:endParaRPr sz="2000">
              <a:solidFill>
                <a:srgbClr val="FF0000"/>
              </a:solidFill>
              <a:latin typeface="Calibri"/>
              <a:ea typeface="Calibri"/>
              <a:cs typeface="Calibri"/>
              <a:sym typeface="Calibri"/>
            </a:endParaRPr>
          </a:p>
        </p:txBody>
      </p:sp>
      <p:sp>
        <p:nvSpPr>
          <p:cNvPr id="673" name="Google Shape;673;p10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10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RS, RC and Deployment</a:t>
            </a:r>
            <a:endParaRPr b="1" i="0" sz="3600" u="none" cap="none" strike="noStrike">
              <a:solidFill>
                <a:srgbClr val="000000"/>
              </a:solidFill>
              <a:latin typeface="Calibri"/>
              <a:ea typeface="Calibri"/>
              <a:cs typeface="Calibri"/>
              <a:sym typeface="Calibri"/>
            </a:endParaRPr>
          </a:p>
        </p:txBody>
      </p:sp>
      <p:sp>
        <p:nvSpPr>
          <p:cNvPr id="679" name="Google Shape;679;p104"/>
          <p:cNvSpPr txBox="1"/>
          <p:nvPr>
            <p:ph idx="1" type="body"/>
          </p:nvPr>
        </p:nvSpPr>
        <p:spPr>
          <a:xfrm>
            <a:off x="628650" y="1066800"/>
            <a:ext cx="8104800" cy="453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Replication Controllers - </a:t>
            </a:r>
            <a:r>
              <a:rPr b="0" lang="en-US" sz="2200">
                <a:solidFill>
                  <a:srgbClr val="373A3C"/>
                </a:solidFill>
                <a:highlight>
                  <a:srgbClr val="FFFFFF"/>
                </a:highlight>
              </a:rPr>
              <a:t>A Replication Controller is a structure that enables you to easily create multiple pods, then make sure that that number of pods always exists. If a pod does crash, the Replication Controller replaces it. The major difference is that the </a:t>
            </a:r>
            <a:r>
              <a:rPr b="0" lang="en-US" sz="2200">
                <a:solidFill>
                  <a:srgbClr val="BD4147"/>
                </a:solidFill>
                <a:highlight>
                  <a:srgbClr val="F7F7F9"/>
                </a:highlight>
              </a:rPr>
              <a:t>rolling-update</a:t>
            </a:r>
            <a:r>
              <a:rPr b="0" lang="en-US" sz="2200">
                <a:solidFill>
                  <a:srgbClr val="373A3C"/>
                </a:solidFill>
                <a:highlight>
                  <a:srgbClr val="FFFFFF"/>
                </a:highlight>
              </a:rPr>
              <a:t> command works with Replication Controllers, but won’t work with a Replica Set.  This is because Replica Sets are meant to be used as the backend for Deployments</a:t>
            </a:r>
            <a:endParaRPr b="0" sz="2200">
              <a:solidFill>
                <a:srgbClr val="373A3C"/>
              </a:solidFill>
              <a:highlight>
                <a:srgbClr val="FFFFFF"/>
              </a:highlight>
            </a:endParaRPr>
          </a:p>
          <a:p>
            <a:pPr indent="0" lvl="0" marL="0" rtl="0" algn="l">
              <a:spcBef>
                <a:spcPts val="640"/>
              </a:spcBef>
              <a:spcAft>
                <a:spcPts val="0"/>
              </a:spcAft>
              <a:buClr>
                <a:schemeClr val="accent3"/>
              </a:buClr>
              <a:buSzPts val="1620"/>
              <a:buFont typeface="Noto Sans Symbols"/>
              <a:buNone/>
            </a:pPr>
            <a:r>
              <a:rPr b="0" lang="en-US" sz="2200"/>
              <a:t>A </a:t>
            </a:r>
            <a:r>
              <a:rPr lang="en-US" sz="2200"/>
              <a:t>Replica Set</a:t>
            </a:r>
            <a:r>
              <a:rPr b="0" lang="en-US" sz="2200"/>
              <a:t> </a:t>
            </a:r>
            <a:r>
              <a:rPr b="0" lang="en-US" sz="2200">
                <a:solidFill>
                  <a:srgbClr val="373A3C"/>
                </a:solidFill>
                <a:highlight>
                  <a:schemeClr val="lt1"/>
                </a:highlight>
              </a:rPr>
              <a:t>Replica Sets are declared in essentially the same way as Replication Controllers, except that they have more options for the selector.</a:t>
            </a:r>
            <a:endParaRPr b="0" sz="2200">
              <a:solidFill>
                <a:srgbClr val="373A3C"/>
              </a:solidFill>
              <a:highlight>
                <a:srgbClr val="FFFFFF"/>
              </a:highlight>
            </a:endParaRPr>
          </a:p>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Deployments -</a:t>
            </a:r>
            <a:r>
              <a:rPr b="0" lang="en-US" sz="2200">
                <a:highlight>
                  <a:srgbClr val="FFFFFF"/>
                </a:highlight>
              </a:rPr>
              <a:t> We have seen this before, uses replication sets , and also provide rolling updates.</a:t>
            </a:r>
            <a:endParaRPr b="0" sz="2200">
              <a:highlight>
                <a:srgbClr val="FFFFFF"/>
              </a:highlight>
            </a:endParaRPr>
          </a:p>
        </p:txBody>
      </p:sp>
      <p:sp>
        <p:nvSpPr>
          <p:cNvPr id="680" name="Google Shape;680;p104"/>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5"/>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- 1</a:t>
            </a:r>
            <a:endParaRPr b="1" i="0" sz="3600" u="none" cap="none" strike="noStrike">
              <a:solidFill>
                <a:srgbClr val="000000"/>
              </a:solidFill>
              <a:latin typeface="Calibri"/>
              <a:ea typeface="Calibri"/>
              <a:cs typeface="Calibri"/>
              <a:sym typeface="Calibri"/>
            </a:endParaRPr>
          </a:p>
        </p:txBody>
      </p:sp>
      <p:sp>
        <p:nvSpPr>
          <p:cNvPr id="686" name="Google Shape;686;p105"/>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Char char="-"/>
            </a:pPr>
            <a:r>
              <a:rPr b="0" lang="en-US" sz="2200"/>
              <a:t>Exercise to create Replication Controllers, Replica Sets and Deployments and describe their functions.</a:t>
            </a:r>
            <a:endParaRPr b="0" sz="2200"/>
          </a:p>
          <a:p>
            <a:pPr indent="-368300" lvl="0" marL="457200" marR="0" rtl="0" algn="l">
              <a:lnSpc>
                <a:spcPct val="90000"/>
              </a:lnSpc>
              <a:spcBef>
                <a:spcPts val="0"/>
              </a:spcBef>
              <a:spcAft>
                <a:spcPts val="0"/>
              </a:spcAft>
              <a:buClr>
                <a:srgbClr val="000000"/>
              </a:buClr>
              <a:buSzPts val="2200"/>
              <a:buChar char="-"/>
            </a:pPr>
            <a:r>
              <a:rPr b="0" lang="en-US" sz="2200"/>
              <a:t>Check the results and describe the objects</a:t>
            </a:r>
            <a:endParaRPr b="0" sz="2200"/>
          </a:p>
          <a:p>
            <a:pPr indent="0" lvl="0" marL="0" marR="0" rtl="0" algn="l">
              <a:lnSpc>
                <a:spcPct val="90000"/>
              </a:lnSpc>
              <a:spcBef>
                <a:spcPts val="640"/>
              </a:spcBef>
              <a:spcAft>
                <a:spcPts val="0"/>
              </a:spcAft>
              <a:buNone/>
            </a:pPr>
            <a:r>
              <a:t/>
            </a:r>
            <a:endParaRPr b="0" sz="2200"/>
          </a:p>
          <a:p>
            <a:pPr indent="-368300" lvl="0" marL="457200" marR="0" rtl="0" algn="l">
              <a:lnSpc>
                <a:spcPct val="90000"/>
              </a:lnSpc>
              <a:spcBef>
                <a:spcPts val="640"/>
              </a:spcBef>
              <a:spcAft>
                <a:spcPts val="0"/>
              </a:spcAft>
              <a:buClr>
                <a:srgbClr val="000000"/>
              </a:buClr>
              <a:buSzPts val="2200"/>
              <a:buChar char="-"/>
            </a:pPr>
            <a:r>
              <a:rPr b="0" lang="en-US" sz="2200" u="sng">
                <a:solidFill>
                  <a:srgbClr val="FF9900"/>
                </a:solidFill>
                <a:hlinkClick r:id="rId3"/>
              </a:rPr>
              <a:t>https://github.com/abhikbanerjee/Kubernetes_Exercise_Files/blob/master/AWS_rc_rs_deploy.md</a:t>
            </a:r>
            <a:r>
              <a:rPr b="0" lang="en-US" sz="2200">
                <a:solidFill>
                  <a:srgbClr val="000000"/>
                </a:solidFill>
              </a:rPr>
              <a:t> </a:t>
            </a:r>
            <a:endParaRPr b="0" sz="2200">
              <a:solidFill>
                <a:srgbClr val="000000"/>
              </a:solidFill>
            </a:endParaRPr>
          </a:p>
        </p:txBody>
      </p:sp>
      <p:sp>
        <p:nvSpPr>
          <p:cNvPr id="687" name="Google Shape;687;p105"/>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06"/>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Service</a:t>
            </a:r>
            <a:endParaRPr b="1" i="0" sz="3600" u="none" cap="none" strike="noStrike">
              <a:solidFill>
                <a:srgbClr val="000000"/>
              </a:solidFill>
              <a:latin typeface="Calibri"/>
              <a:ea typeface="Calibri"/>
              <a:cs typeface="Calibri"/>
              <a:sym typeface="Calibri"/>
            </a:endParaRPr>
          </a:p>
        </p:txBody>
      </p:sp>
      <p:sp>
        <p:nvSpPr>
          <p:cNvPr id="693" name="Google Shape;693;p106"/>
          <p:cNvSpPr txBox="1"/>
          <p:nvPr>
            <p:ph idx="1" type="body"/>
          </p:nvPr>
        </p:nvSpPr>
        <p:spPr>
          <a:xfrm>
            <a:off x="457200" y="1524001"/>
            <a:ext cx="42564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to die and replicate in Kubernetes without affecting your application.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 loose coupling between different Pods.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Provides a </a:t>
            </a:r>
            <a:r>
              <a:rPr b="1" i="0" lang="en-US" sz="2200" u="none" cap="none" strike="noStrike">
                <a:solidFill>
                  <a:schemeClr val="dk1"/>
                </a:solidFill>
                <a:latin typeface="Calibri"/>
                <a:ea typeface="Calibri"/>
                <a:cs typeface="Calibri"/>
                <a:sym typeface="Calibri"/>
              </a:rPr>
              <a:t>stable</a:t>
            </a:r>
            <a:r>
              <a:rPr b="0" i="0" lang="en-US" sz="2200" u="none" cap="none" strike="noStrike">
                <a:solidFill>
                  <a:schemeClr val="dk1"/>
                </a:solidFill>
                <a:latin typeface="Calibri"/>
                <a:ea typeface="Calibri"/>
                <a:cs typeface="Calibri"/>
                <a:sym typeface="Calibri"/>
              </a:rPr>
              <a:t> virtual IP and port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Services allow Pods to receive traffic.</a:t>
            </a:r>
            <a:endParaRPr b="1" i="0" sz="2200" u="none" cap="none" strike="noStrike">
              <a:solidFill>
                <a:schemeClr val="dk1"/>
              </a:solidFill>
              <a:latin typeface="Calibri"/>
              <a:ea typeface="Calibri"/>
              <a:cs typeface="Calibri"/>
              <a:sym typeface="Calibri"/>
            </a:endParaRPr>
          </a:p>
          <a:p>
            <a:pPr indent="-49403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Each Pod has a unique IP but those IP addresses are not exposed outside the Pod without a service.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694" name="Google Shape;694;p106"/>
          <p:cNvSpPr txBox="1"/>
          <p:nvPr/>
        </p:nvSpPr>
        <p:spPr>
          <a:xfrm>
            <a:off x="552450" y="7620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Abstraction regarding a set of pods which enables load balancing, traffic exposure, load balancing and service discovery. </a:t>
            </a:r>
            <a:endParaRPr b="0" i="0" sz="1400" u="none" cap="none" strike="noStrike">
              <a:solidFill>
                <a:srgbClr val="000000"/>
              </a:solidFill>
              <a:latin typeface="Arial"/>
              <a:ea typeface="Arial"/>
              <a:cs typeface="Arial"/>
              <a:sym typeface="Arial"/>
            </a:endParaRPr>
          </a:p>
        </p:txBody>
      </p:sp>
      <p:pic>
        <p:nvPicPr>
          <p:cNvPr id="695" name="Google Shape;695;p106"/>
          <p:cNvPicPr preferRelativeResize="0"/>
          <p:nvPr/>
        </p:nvPicPr>
        <p:blipFill rotWithShape="1">
          <a:blip r:embed="rId3">
            <a:alphaModFix/>
          </a:blip>
          <a:srcRect b="0" l="0" r="0" t="0"/>
          <a:stretch/>
        </p:blipFill>
        <p:spPr>
          <a:xfrm>
            <a:off x="4713608" y="1905000"/>
            <a:ext cx="3801742" cy="3657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10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Types of Services</a:t>
            </a:r>
            <a:endParaRPr b="1" i="0" sz="3600" u="none" cap="none" strike="noStrike">
              <a:solidFill>
                <a:schemeClr val="dk1"/>
              </a:solidFill>
              <a:latin typeface="Calibri"/>
              <a:ea typeface="Calibri"/>
              <a:cs typeface="Calibri"/>
              <a:sym typeface="Calibri"/>
            </a:endParaRPr>
          </a:p>
        </p:txBody>
      </p:sp>
      <p:sp>
        <p:nvSpPr>
          <p:cNvPr id="701" name="Google Shape;701;p107"/>
          <p:cNvSpPr txBox="1"/>
          <p:nvPr/>
        </p:nvSpPr>
        <p:spPr>
          <a:xfrm>
            <a:off x="443544" y="1125123"/>
            <a:ext cx="7954500" cy="40275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i="0" lang="en-US" sz="2200" u="none" cap="none" strike="noStrike">
                <a:solidFill>
                  <a:schemeClr val="dk1"/>
                </a:solidFill>
                <a:latin typeface="Calibri"/>
                <a:ea typeface="Calibri"/>
                <a:cs typeface="Calibri"/>
                <a:sym typeface="Calibri"/>
              </a:rPr>
              <a:t>:- Expose the service on a cluster-internal IP. Using this makes the service only reachable from within the cluster (no </a:t>
            </a:r>
            <a:r>
              <a:rPr lang="en-US" sz="2200">
                <a:solidFill>
                  <a:schemeClr val="dk1"/>
                </a:solidFill>
                <a:latin typeface="Calibri"/>
                <a:ea typeface="Calibri"/>
                <a:cs typeface="Calibri"/>
                <a:sym typeface="Calibri"/>
              </a:rPr>
              <a:t>external access)</a:t>
            </a:r>
            <a:r>
              <a:rPr i="0" lang="en-US" sz="2200" u="none" cap="none" strike="noStrike">
                <a:solidFill>
                  <a:schemeClr val="dk1"/>
                </a:solidFill>
                <a:latin typeface="Calibri"/>
                <a:ea typeface="Calibri"/>
                <a:cs typeface="Calibri"/>
                <a:sym typeface="Calibri"/>
              </a:rPr>
              <a:t>.</a:t>
            </a:r>
            <a:endParaRPr sz="2200">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i="0" lang="en-US" sz="2200" u="none" cap="none" strike="noStrike">
                <a:solidFill>
                  <a:schemeClr val="dk1"/>
                </a:solidFill>
                <a:latin typeface="Calibri"/>
                <a:ea typeface="Calibri"/>
                <a:cs typeface="Calibri"/>
                <a:sym typeface="Calibri"/>
              </a:rPr>
              <a:t> :- Expose the service on each Node’s IP at a static port. </a:t>
            </a:r>
            <a:r>
              <a:rPr lang="en-US" sz="2200">
                <a:solidFill>
                  <a:schemeClr val="dk1"/>
                </a:solidFill>
                <a:latin typeface="Calibri"/>
                <a:ea typeface="Calibri"/>
                <a:cs typeface="Calibri"/>
                <a:sym typeface="Calibri"/>
              </a:rPr>
              <a:t>One service per port, only use ports </a:t>
            </a:r>
            <a:r>
              <a:rPr lang="en-US" sz="2200">
                <a:solidFill>
                  <a:schemeClr val="dk1"/>
                </a:solidFill>
                <a:highlight>
                  <a:srgbClr val="FFFFFF"/>
                </a:highlight>
                <a:latin typeface="Calibri"/>
                <a:ea typeface="Calibri"/>
                <a:cs typeface="Calibri"/>
                <a:sym typeface="Calibri"/>
              </a:rPr>
              <a:t>30000–32767, have to deal with port changes</a:t>
            </a:r>
            <a:endParaRPr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i="0" lang="en-US" sz="2200" u="none" cap="none" strike="noStrike">
                <a:solidFill>
                  <a:schemeClr val="dk1"/>
                </a:solidFill>
                <a:latin typeface="Calibri"/>
                <a:ea typeface="Calibri"/>
                <a:cs typeface="Calibri"/>
                <a:sym typeface="Calibri"/>
              </a:rPr>
              <a:t> :- Expose the service externally using load balancer. </a:t>
            </a:r>
            <a:r>
              <a:rPr lang="en-US" sz="2200">
                <a:solidFill>
                  <a:schemeClr val="dk1"/>
                </a:solidFill>
                <a:highlight>
                  <a:srgbClr val="FFFFFF"/>
                </a:highlight>
                <a:latin typeface="Calibri"/>
                <a:ea typeface="Calibri"/>
                <a:cs typeface="Calibri"/>
                <a:sym typeface="Calibri"/>
              </a:rPr>
              <a:t>The Kubernetes service controller automates the creation of the external load balancer, health checks (if needed), firewall rules (if needed) and retrieves the external IP allocated by the cloud provider and populates it in the service object</a:t>
            </a:r>
            <a:endParaRPr sz="2200">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08"/>
          <p:cNvSpPr txBox="1"/>
          <p:nvPr>
            <p:ph type="title"/>
          </p:nvPr>
        </p:nvSpPr>
        <p:spPr>
          <a:xfrm>
            <a:off x="457200" y="0"/>
            <a:ext cx="8229600" cy="8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Services</a:t>
            </a:r>
            <a:endParaRPr b="1" i="0" sz="3600" u="none" cap="none" strike="noStrike">
              <a:solidFill>
                <a:schemeClr val="dk1"/>
              </a:solidFill>
              <a:latin typeface="Calibri"/>
              <a:ea typeface="Calibri"/>
              <a:cs typeface="Calibri"/>
              <a:sym typeface="Calibri"/>
            </a:endParaRPr>
          </a:p>
        </p:txBody>
      </p:sp>
      <p:sp>
        <p:nvSpPr>
          <p:cNvPr id="707" name="Google Shape;707;p108"/>
          <p:cNvSpPr txBox="1"/>
          <p:nvPr/>
        </p:nvSpPr>
        <p:spPr>
          <a:xfrm>
            <a:off x="284525" y="57297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pic>
        <p:nvPicPr>
          <p:cNvPr id="708" name="Google Shape;708;p108"/>
          <p:cNvPicPr preferRelativeResize="0"/>
          <p:nvPr/>
        </p:nvPicPr>
        <p:blipFill>
          <a:blip r:embed="rId3">
            <a:alphaModFix/>
          </a:blip>
          <a:stretch>
            <a:fillRect/>
          </a:stretch>
        </p:blipFill>
        <p:spPr>
          <a:xfrm>
            <a:off x="457200" y="2357475"/>
            <a:ext cx="3153949" cy="2788176"/>
          </a:xfrm>
          <a:prstGeom prst="rect">
            <a:avLst/>
          </a:prstGeom>
          <a:noFill/>
          <a:ln>
            <a:noFill/>
          </a:ln>
        </p:spPr>
      </p:pic>
      <p:pic>
        <p:nvPicPr>
          <p:cNvPr id="709" name="Google Shape;709;p108"/>
          <p:cNvPicPr preferRelativeResize="0"/>
          <p:nvPr/>
        </p:nvPicPr>
        <p:blipFill>
          <a:blip r:embed="rId4">
            <a:alphaModFix/>
          </a:blip>
          <a:stretch>
            <a:fillRect/>
          </a:stretch>
        </p:blipFill>
        <p:spPr>
          <a:xfrm>
            <a:off x="3477750" y="2583125"/>
            <a:ext cx="3011799" cy="2788174"/>
          </a:xfrm>
          <a:prstGeom prst="rect">
            <a:avLst/>
          </a:prstGeom>
          <a:noFill/>
          <a:ln>
            <a:noFill/>
          </a:ln>
        </p:spPr>
      </p:pic>
      <p:pic>
        <p:nvPicPr>
          <p:cNvPr id="710" name="Google Shape;710;p108"/>
          <p:cNvPicPr preferRelativeResize="0"/>
          <p:nvPr/>
        </p:nvPicPr>
        <p:blipFill>
          <a:blip r:embed="rId5">
            <a:alphaModFix/>
          </a:blip>
          <a:stretch>
            <a:fillRect/>
          </a:stretch>
        </p:blipFill>
        <p:spPr>
          <a:xfrm>
            <a:off x="6563474" y="2821600"/>
            <a:ext cx="2339851" cy="2206304"/>
          </a:xfrm>
          <a:prstGeom prst="rect">
            <a:avLst/>
          </a:prstGeom>
          <a:noFill/>
          <a:ln>
            <a:noFill/>
          </a:ln>
        </p:spPr>
      </p:pic>
      <p:sp>
        <p:nvSpPr>
          <p:cNvPr id="711" name="Google Shape;711;p108"/>
          <p:cNvSpPr txBox="1"/>
          <p:nvPr/>
        </p:nvSpPr>
        <p:spPr>
          <a:xfrm>
            <a:off x="404325" y="716150"/>
            <a:ext cx="7954500" cy="15501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b="0" i="0" lang="en-US" sz="2200" u="none" cap="none" strike="noStrike">
                <a:solidFill>
                  <a:schemeClr val="dk1"/>
                </a:solidFill>
                <a:latin typeface="Calibri"/>
                <a:ea typeface="Calibri"/>
                <a:cs typeface="Calibri"/>
                <a:sym typeface="Calibri"/>
              </a:rPr>
              <a:t>:- </a:t>
            </a:r>
            <a:r>
              <a:rPr lang="en-US" sz="2200">
                <a:solidFill>
                  <a:srgbClr val="FF0000"/>
                </a:solidFill>
                <a:latin typeface="Calibri"/>
                <a:ea typeface="Calibri"/>
                <a:cs typeface="Calibri"/>
                <a:sym typeface="Calibri"/>
              </a:rPr>
              <a:t>$ kubectl proxy --port=8080</a:t>
            </a:r>
            <a:endParaRPr sz="2200">
              <a:solidFill>
                <a:srgbClr val="FF0000"/>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b="0" i="0" lang="en-US" sz="2200" u="none" cap="none" strike="noStrike">
                <a:solidFill>
                  <a:schemeClr val="dk1"/>
                </a:solidFill>
                <a:latin typeface="Calibri"/>
                <a:ea typeface="Calibri"/>
                <a:cs typeface="Calibri"/>
                <a:sym typeface="Calibri"/>
              </a:rPr>
              <a:t> :- check yaml config</a:t>
            </a:r>
            <a:endParaRPr b="0"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b="0" i="0" lang="en-US" sz="2200" u="none" cap="none" strike="noStrike">
                <a:solidFill>
                  <a:schemeClr val="dk1"/>
                </a:solidFill>
                <a:latin typeface="Calibri"/>
                <a:ea typeface="Calibri"/>
                <a:cs typeface="Calibri"/>
                <a:sym typeface="Calibri"/>
              </a:rPr>
              <a:t> :- check yaml config</a:t>
            </a:r>
            <a:endParaRPr sz="2200"/>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09"/>
          <p:cNvSpPr txBox="1"/>
          <p:nvPr>
            <p:ph type="title"/>
          </p:nvPr>
        </p:nvSpPr>
        <p:spPr>
          <a:xfrm>
            <a:off x="569800" y="60951"/>
            <a:ext cx="7886700" cy="92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Ingress</a:t>
            </a:r>
            <a:endParaRPr b="1" i="0" sz="3600" u="none" cap="none" strike="noStrike">
              <a:solidFill>
                <a:srgbClr val="000000"/>
              </a:solidFill>
              <a:latin typeface="Calibri"/>
              <a:ea typeface="Calibri"/>
              <a:cs typeface="Calibri"/>
              <a:sym typeface="Calibri"/>
            </a:endParaRPr>
          </a:p>
        </p:txBody>
      </p:sp>
      <p:sp>
        <p:nvSpPr>
          <p:cNvPr id="717" name="Google Shape;717;p109"/>
          <p:cNvSpPr txBox="1"/>
          <p:nvPr>
            <p:ph idx="1" type="body"/>
          </p:nvPr>
        </p:nvSpPr>
        <p:spPr>
          <a:xfrm>
            <a:off x="569800" y="981050"/>
            <a:ext cx="8286600" cy="22092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0" i="0" lang="en-US" sz="2200" u="none" cap="none" strike="noStrike">
                <a:solidFill>
                  <a:schemeClr val="dk1"/>
                </a:solidFill>
                <a:latin typeface="Calibri"/>
                <a:ea typeface="Calibri"/>
                <a:cs typeface="Calibri"/>
                <a:sym typeface="Calibri"/>
              </a:rPr>
              <a:t>Simplified Layer 7 access to Kubernetes services i.e. allows “internet” to reach services (not a type of ser</a:t>
            </a:r>
            <a:r>
              <a:rPr b="0" lang="en-US" sz="2200"/>
              <a:t>vice)</a:t>
            </a:r>
            <a:endParaRPr b="1" i="0" sz="2200" u="none" cap="none" strike="noStrike">
              <a:solidFill>
                <a:schemeClr val="dk1"/>
              </a:solidFill>
              <a:latin typeface="Calibri"/>
              <a:ea typeface="Calibri"/>
              <a:cs typeface="Calibri"/>
              <a:sym typeface="Calibri"/>
            </a:endParaRPr>
          </a:p>
          <a:p>
            <a:pPr indent="-427736" lvl="0" marL="457200" marR="0" rtl="0" algn="l">
              <a:lnSpc>
                <a:spcPct val="70000"/>
              </a:lnSpc>
              <a:spcBef>
                <a:spcPts val="592"/>
              </a:spcBef>
              <a:spcAft>
                <a:spcPts val="0"/>
              </a:spcAft>
              <a:buClr>
                <a:srgbClr val="000000"/>
              </a:buClr>
              <a:buSzPts val="2200"/>
              <a:buFont typeface="Noto Sans Symbols"/>
              <a:buChar char="▪"/>
            </a:pPr>
            <a:r>
              <a:rPr b="0" i="0" lang="en-US" sz="2200" cap="none" strike="noStrike">
                <a:solidFill>
                  <a:srgbClr val="000000"/>
                </a:solidFill>
              </a:rPr>
              <a:t>Works with load balancers, including </a:t>
            </a:r>
            <a:r>
              <a:rPr b="0" lang="en-US" sz="2200">
                <a:solidFill>
                  <a:srgbClr val="000000"/>
                </a:solidFill>
                <a:highlight>
                  <a:srgbClr val="FFFFFF"/>
                </a:highlight>
              </a:rPr>
              <a:t>the </a:t>
            </a:r>
            <a:r>
              <a:rPr b="0" lang="en-US" sz="2200">
                <a:solidFill>
                  <a:srgbClr val="000000"/>
                </a:solidFill>
                <a:highlight>
                  <a:srgbClr val="FFFFFF"/>
                </a:highlight>
                <a:uFill>
                  <a:noFill/>
                </a:uFill>
                <a:hlinkClick r:id="rId3"/>
              </a:rPr>
              <a:t>Google Cloud Load Balancer</a:t>
            </a:r>
            <a:r>
              <a:rPr b="0" lang="en-US" sz="2200">
                <a:solidFill>
                  <a:srgbClr val="000000"/>
                </a:solidFill>
                <a:highlight>
                  <a:srgbClr val="FFFFFF"/>
                </a:highlight>
              </a:rPr>
              <a:t>, </a:t>
            </a:r>
            <a:r>
              <a:rPr b="0" lang="en-US" sz="2200">
                <a:solidFill>
                  <a:srgbClr val="000000"/>
                </a:solidFill>
                <a:highlight>
                  <a:srgbClr val="FFFFFF"/>
                </a:highlight>
                <a:uFill>
                  <a:noFill/>
                </a:uFill>
                <a:hlinkClick r:id="rId4"/>
              </a:rPr>
              <a:t>Nginx</a:t>
            </a:r>
            <a:r>
              <a:rPr b="0" lang="en-US" sz="2200">
                <a:solidFill>
                  <a:srgbClr val="000000"/>
                </a:solidFill>
                <a:highlight>
                  <a:srgbClr val="FFFFFF"/>
                </a:highlight>
              </a:rPr>
              <a:t>, </a:t>
            </a:r>
            <a:r>
              <a:rPr b="0" lang="en-US" sz="2200">
                <a:solidFill>
                  <a:srgbClr val="000000"/>
                </a:solidFill>
                <a:highlight>
                  <a:srgbClr val="FFFFFF"/>
                </a:highlight>
                <a:uFill>
                  <a:noFill/>
                </a:uFill>
                <a:hlinkClick r:id="rId5"/>
              </a:rPr>
              <a:t>Contour</a:t>
            </a:r>
            <a:r>
              <a:rPr b="0" lang="en-US" sz="2200">
                <a:solidFill>
                  <a:srgbClr val="000000"/>
                </a:solidFill>
                <a:highlight>
                  <a:srgbClr val="FFFFFF"/>
                </a:highlight>
              </a:rPr>
              <a:t>, </a:t>
            </a:r>
            <a:r>
              <a:rPr b="0" lang="en-US" sz="2200">
                <a:solidFill>
                  <a:srgbClr val="000000"/>
                </a:solidFill>
                <a:highlight>
                  <a:srgbClr val="FFFFFF"/>
                </a:highlight>
                <a:uFill>
                  <a:noFill/>
                </a:uFill>
                <a:hlinkClick r:id="rId6"/>
              </a:rPr>
              <a:t>Istio</a:t>
            </a:r>
            <a:r>
              <a:rPr b="0" lang="en-US" sz="2200">
                <a:solidFill>
                  <a:srgbClr val="000000"/>
                </a:solidFill>
                <a:highlight>
                  <a:srgbClr val="FFFFFF"/>
                </a:highlight>
              </a:rPr>
              <a:t>, and more</a:t>
            </a:r>
            <a:endParaRPr i="0" sz="2200" cap="none" strike="noStrike">
              <a:solidFill>
                <a:srgbClr val="000000"/>
              </a:solidFill>
            </a:endParaRPr>
          </a:p>
          <a:p>
            <a:pPr indent="-427736" lvl="0" marL="457200" marR="0" rtl="0" algn="l">
              <a:lnSpc>
                <a:spcPct val="70000"/>
              </a:lnSpc>
              <a:spcBef>
                <a:spcPts val="592"/>
              </a:spcBef>
              <a:spcAft>
                <a:spcPts val="0"/>
              </a:spcAft>
              <a:buClr>
                <a:srgbClr val="000000"/>
              </a:buClr>
              <a:buSzPts val="2200"/>
              <a:buFont typeface="Calibri"/>
              <a:buChar char="▪"/>
            </a:pPr>
            <a:r>
              <a:rPr b="0" lang="en-US" sz="2200">
                <a:highlight>
                  <a:srgbClr val="FFFFFF"/>
                </a:highlight>
              </a:rPr>
              <a:t>expose multiple services under the same IP address</a:t>
            </a:r>
            <a:endParaRPr b="0" i="0" sz="2200" u="none" cap="none" strike="noStrike">
              <a:solidFill>
                <a:schemeClr val="dk1"/>
              </a:solidFill>
            </a:endParaRPr>
          </a:p>
        </p:txBody>
      </p:sp>
      <p:pic>
        <p:nvPicPr>
          <p:cNvPr id="718" name="Google Shape;718;p109"/>
          <p:cNvPicPr preferRelativeResize="0"/>
          <p:nvPr/>
        </p:nvPicPr>
        <p:blipFill>
          <a:blip r:embed="rId7">
            <a:alphaModFix/>
          </a:blip>
          <a:stretch>
            <a:fillRect/>
          </a:stretch>
        </p:blipFill>
        <p:spPr>
          <a:xfrm>
            <a:off x="1626363" y="3190250"/>
            <a:ext cx="5891276" cy="2513951"/>
          </a:xfrm>
          <a:prstGeom prst="rect">
            <a:avLst/>
          </a:prstGeom>
          <a:noFill/>
          <a:ln>
            <a:noFill/>
          </a:ln>
        </p:spPr>
      </p:pic>
      <p:sp>
        <p:nvSpPr>
          <p:cNvPr id="719" name="Google Shape;719;p109"/>
          <p:cNvSpPr txBox="1"/>
          <p:nvPr/>
        </p:nvSpPr>
        <p:spPr>
          <a:xfrm>
            <a:off x="284525" y="58821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ecosystem</a:t>
            </a:r>
            <a:endParaRPr/>
          </a:p>
        </p:txBody>
      </p:sp>
      <p:pic>
        <p:nvPicPr>
          <p:cNvPr id="260" name="Google Shape;260;p47"/>
          <p:cNvPicPr preferRelativeResize="0"/>
          <p:nvPr>
            <p:ph idx="1" type="body"/>
          </p:nvPr>
        </p:nvPicPr>
        <p:blipFill rotWithShape="1">
          <a:blip r:embed="rId3">
            <a:alphaModFix/>
          </a:blip>
          <a:srcRect b="0" l="0" r="0" t="0"/>
          <a:stretch/>
        </p:blipFill>
        <p:spPr>
          <a:xfrm>
            <a:off x="457200" y="1855175"/>
            <a:ext cx="8229600" cy="3771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10"/>
          <p:cNvSpPr/>
          <p:nvPr/>
        </p:nvSpPr>
        <p:spPr>
          <a:xfrm>
            <a:off x="0" y="1307421"/>
            <a:ext cx="8974800" cy="28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r>
              <a:rPr b="1" i="0" lang="en-US" sz="1400" u="none" cap="none" strike="noStrike">
                <a:solidFill>
                  <a:srgbClr val="4D2F2D"/>
                </a:solidFill>
                <a:latin typeface="Courier"/>
                <a:ea typeface="Courier"/>
                <a:cs typeface="Courier"/>
                <a:sym typeface="Courier"/>
              </a:rPr>
              <a:t>kubectl expose deployment nginx-deployment --type=LoadBalancer --name=nginx-service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service/nginx-service exposed</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nginx-service   LoadBalancer   10.102.89.83   &lt;pending&gt;     80:31095/TCP   3s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a:t>
            </a:r>
            <a:endParaRPr b="0" i="0" sz="1400" u="none" cap="none" strike="noStrike">
              <a:solidFill>
                <a:srgbClr val="4D2F2D"/>
              </a:solidFill>
              <a:latin typeface="Courier"/>
              <a:ea typeface="Courier"/>
              <a:cs typeface="Courier"/>
              <a:sym typeface="Courier"/>
            </a:endParaRPr>
          </a:p>
        </p:txBody>
      </p:sp>
      <p:sp>
        <p:nvSpPr>
          <p:cNvPr id="725" name="Google Shape;725;p110"/>
          <p:cNvSpPr txBox="1"/>
          <p:nvPr/>
        </p:nvSpPr>
        <p:spPr>
          <a:xfrm>
            <a:off x="-1490133" y="2370667"/>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1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services</a:t>
            </a:r>
            <a:endParaRPr b="1" i="0" sz="3600" u="none" cap="none" strike="noStrike">
              <a:solidFill>
                <a:srgbClr val="000000"/>
              </a:solidFill>
              <a:latin typeface="Calibri"/>
              <a:ea typeface="Calibri"/>
              <a:cs typeface="Calibri"/>
              <a:sym typeface="Calibri"/>
            </a:endParaRPr>
          </a:p>
        </p:txBody>
      </p:sp>
      <p:sp>
        <p:nvSpPr>
          <p:cNvPr id="731" name="Google Shape;731;p111"/>
          <p:cNvSpPr txBox="1"/>
          <p:nvPr/>
        </p:nvSpPr>
        <p:spPr>
          <a:xfrm>
            <a:off x="400050" y="3429100"/>
            <a:ext cx="42480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Calibri"/>
                <a:ea typeface="Calibri"/>
                <a:cs typeface="Calibri"/>
                <a:sym typeface="Calibri"/>
              </a:rPr>
              <a:t>Note: A component called ‘kube-proxy’ runs on each node and implements a form of virtual IP for services of type other than ‘ExternalName’</a:t>
            </a:r>
            <a:endParaRPr i="0" sz="2200" u="none" cap="none" strike="noStrike">
              <a:solidFill>
                <a:schemeClr val="dk1"/>
              </a:solidFill>
              <a:latin typeface="Calibri"/>
              <a:ea typeface="Calibri"/>
              <a:cs typeface="Calibri"/>
              <a:sym typeface="Calibri"/>
            </a:endParaRPr>
          </a:p>
        </p:txBody>
      </p:sp>
      <p:pic>
        <p:nvPicPr>
          <p:cNvPr id="732" name="Google Shape;732;p111"/>
          <p:cNvPicPr preferRelativeResize="0"/>
          <p:nvPr/>
        </p:nvPicPr>
        <p:blipFill rotWithShape="1">
          <a:blip r:embed="rId3">
            <a:alphaModFix/>
          </a:blip>
          <a:srcRect b="0" l="0" r="0" t="0"/>
          <a:stretch/>
        </p:blipFill>
        <p:spPr>
          <a:xfrm>
            <a:off x="0" y="2174819"/>
            <a:ext cx="9144000" cy="679664"/>
          </a:xfrm>
          <a:prstGeom prst="rect">
            <a:avLst/>
          </a:prstGeom>
          <a:noFill/>
          <a:ln>
            <a:noFill/>
          </a:ln>
        </p:spPr>
      </p:pic>
      <p:pic>
        <p:nvPicPr>
          <p:cNvPr id="733" name="Google Shape;733;p111"/>
          <p:cNvPicPr preferRelativeResize="0"/>
          <p:nvPr/>
        </p:nvPicPr>
        <p:blipFill rotWithShape="1">
          <a:blip r:embed="rId4">
            <a:alphaModFix/>
          </a:blip>
          <a:srcRect b="0" l="0" r="0" t="0"/>
          <a:stretch/>
        </p:blipFill>
        <p:spPr>
          <a:xfrm>
            <a:off x="4968105" y="3352799"/>
            <a:ext cx="3975723" cy="21335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12"/>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39" name="Google Shape;739;p112"/>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Create directly a deployment from CLI without the config file (</a:t>
            </a:r>
            <a:r>
              <a:rPr b="1" lang="en-US" sz="1800">
                <a:solidFill>
                  <a:srgbClr val="383838"/>
                </a:solidFill>
                <a:latin typeface="Calibri"/>
                <a:ea typeface="Calibri"/>
                <a:cs typeface="Calibri"/>
                <a:sym typeface="Calibri"/>
              </a:rPr>
              <a:t>Object management using Imperative Commands </a:t>
            </a:r>
            <a:r>
              <a:rPr lang="en-US" sz="1800">
                <a:solidFill>
                  <a:srgbClr val="383838"/>
                </a:solidFill>
                <a:latin typeface="Calibri"/>
                <a:ea typeface="Calibri"/>
                <a:cs typeface="Calibri"/>
                <a:sym typeface="Calibri"/>
              </a:rPr>
              <a:t>- e.g. run , expose, autoscale)   </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run nginx-deployment --image nginx --port 80</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nodes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a:t>
            </a:r>
            <a:r>
              <a:rPr b="1" lang="en-US" sz="1800">
                <a:solidFill>
                  <a:srgbClr val="383838"/>
                </a:solidFill>
                <a:latin typeface="Calibri"/>
                <a:ea typeface="Calibri"/>
                <a:cs typeface="Calibri"/>
                <a:sym typeface="Calibri"/>
              </a:rPr>
              <a:t>exposing the deployment as a service</a:t>
            </a:r>
            <a:r>
              <a:rPr lang="en-US" sz="1800">
                <a:solidFill>
                  <a:srgbClr val="383838"/>
                </a:solidFill>
                <a:latin typeface="Calibri"/>
                <a:ea typeface="Calibri"/>
                <a:cs typeface="Calibri"/>
                <a:sym typeface="Calibri"/>
              </a:rPr>
              <a:t> LoadBalancer type and access the Nginx</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deploy/nginx-deployment --type=LoadBalancer --name nginx-service </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all (command shows all)</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deploy/hw -o yaml  (returns the yaml that creates the deployment)</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then you can describe the service and do a curl , on port 80 with internal IP or external IP and the exposed port outside</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pod pod_name --type NodePort --name pod_name-service --port 3006</a:t>
            </a:r>
            <a:endParaRPr sz="1800">
              <a:solidFill>
                <a:srgbClr val="FF0000"/>
              </a:solidFill>
              <a:latin typeface="Calibri"/>
              <a:ea typeface="Calibri"/>
              <a:cs typeface="Calibri"/>
              <a:sym typeface="Calibri"/>
            </a:endParaRPr>
          </a:p>
          <a:p>
            <a:pPr indent="0" lvl="0" marL="0" rtl="0" algn="l">
              <a:lnSpc>
                <a:spcPct val="157143"/>
              </a:lnSpc>
              <a:spcBef>
                <a:spcPts val="8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13"/>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45" name="Google Shape;745;p113"/>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a:t>
            </a:r>
            <a:r>
              <a:rPr lang="en-US" sz="2200">
                <a:solidFill>
                  <a:srgbClr val="383838"/>
                </a:solidFill>
                <a:latin typeface="Calibri"/>
                <a:ea typeface="Calibri"/>
                <a:cs typeface="Calibri"/>
                <a:sym typeface="Calibri"/>
              </a:rPr>
              <a:t>C</a:t>
            </a:r>
            <a:r>
              <a:rPr lang="en-US" sz="2200">
                <a:solidFill>
                  <a:srgbClr val="383838"/>
                </a:solidFill>
                <a:latin typeface="Calibri"/>
                <a:ea typeface="Calibri"/>
                <a:cs typeface="Calibri"/>
                <a:sym typeface="Calibri"/>
              </a:rPr>
              <a:t>reate a deployment with the config file (Object management using </a:t>
            </a:r>
            <a:r>
              <a:rPr b="1" lang="en-US" sz="2200">
                <a:solidFill>
                  <a:srgbClr val="383838"/>
                </a:solidFill>
                <a:latin typeface="Calibri"/>
                <a:ea typeface="Calibri"/>
                <a:cs typeface="Calibri"/>
                <a:sym typeface="Calibri"/>
              </a:rPr>
              <a:t>Imperative configuration</a:t>
            </a:r>
            <a:r>
              <a:rPr lang="en-US" sz="2200">
                <a:solidFill>
                  <a:srgbClr val="383838"/>
                </a:solidFill>
                <a:latin typeface="Calibri"/>
                <a:ea typeface="Calibri"/>
                <a:cs typeface="Calibri"/>
                <a:sym typeface="Calibri"/>
              </a:rPr>
              <a:t> files)   </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create -f red.yaml</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2200">
                <a:solidFill>
                  <a:srgbClr val="383838"/>
                </a:solidFill>
                <a:latin typeface="Calibri"/>
                <a:ea typeface="Calibri"/>
                <a:cs typeface="Calibri"/>
                <a:sym typeface="Calibri"/>
              </a:rPr>
              <a:t>-- Create Kubernetes Object using </a:t>
            </a:r>
            <a:r>
              <a:rPr b="1" lang="en-US" sz="2200">
                <a:solidFill>
                  <a:srgbClr val="383838"/>
                </a:solidFill>
                <a:latin typeface="Calibri"/>
                <a:ea typeface="Calibri"/>
                <a:cs typeface="Calibri"/>
                <a:sym typeface="Calibri"/>
              </a:rPr>
              <a:t>Declarative management</a:t>
            </a:r>
            <a:r>
              <a:rPr lang="en-US" sz="2200">
                <a:solidFill>
                  <a:srgbClr val="383838"/>
                </a:solidFill>
                <a:latin typeface="Calibri"/>
                <a:ea typeface="Calibri"/>
                <a:cs typeface="Calibri"/>
                <a:sym typeface="Calibri"/>
              </a:rPr>
              <a:t> of objects (</a:t>
            </a:r>
            <a:r>
              <a:rPr lang="en-US" sz="2200">
                <a:solidFill>
                  <a:schemeClr val="dk1"/>
                </a:solidFill>
                <a:highlight>
                  <a:srgbClr val="FFFFFF"/>
                </a:highlight>
                <a:latin typeface="Calibri"/>
                <a:ea typeface="Calibri"/>
                <a:cs typeface="Calibri"/>
                <a:sym typeface="Calibri"/>
              </a:rPr>
              <a:t>The </a:t>
            </a:r>
            <a:r>
              <a:rPr b="1" lang="en-US" sz="2200">
                <a:solidFill>
                  <a:srgbClr val="303030"/>
                </a:solidFill>
                <a:highlight>
                  <a:srgbClr val="F7F7F7"/>
                </a:highlight>
                <a:latin typeface="Calibri"/>
                <a:ea typeface="Calibri"/>
                <a:cs typeface="Calibri"/>
                <a:sym typeface="Calibri"/>
              </a:rPr>
              <a:t>kubectl apply</a:t>
            </a:r>
            <a:r>
              <a:rPr lang="en-US" sz="2200">
                <a:solidFill>
                  <a:schemeClr val="dk1"/>
                </a:solidFill>
                <a:highlight>
                  <a:srgbClr val="FFFFFF"/>
                </a:highlight>
                <a:latin typeface="Calibri"/>
                <a:ea typeface="Calibri"/>
                <a:cs typeface="Calibri"/>
                <a:sym typeface="Calibri"/>
              </a:rPr>
              <a:t> command calculates the patch request using the configuration file, the live configuration, and the </a:t>
            </a:r>
            <a:r>
              <a:rPr b="1" lang="en-US" sz="2200">
                <a:solidFill>
                  <a:srgbClr val="303030"/>
                </a:solidFill>
                <a:highlight>
                  <a:srgbClr val="F7F7F7"/>
                </a:highlight>
                <a:latin typeface="Calibri"/>
                <a:ea typeface="Calibri"/>
                <a:cs typeface="Calibri"/>
                <a:sym typeface="Calibri"/>
              </a:rPr>
              <a:t>last-applied-configuration</a:t>
            </a:r>
            <a:r>
              <a:rPr lang="en-US" sz="2200">
                <a:solidFill>
                  <a:schemeClr val="dk1"/>
                </a:solidFill>
                <a:highlight>
                  <a:srgbClr val="FFFFFF"/>
                </a:highlight>
                <a:latin typeface="Calibri"/>
                <a:ea typeface="Calibri"/>
                <a:cs typeface="Calibri"/>
                <a:sym typeface="Calibri"/>
              </a:rPr>
              <a:t> annotation stored in the live configuration</a:t>
            </a:r>
            <a:r>
              <a:rPr lang="en-US" sz="2200">
                <a:solidFill>
                  <a:srgbClr val="383838"/>
                </a:solidFill>
                <a:latin typeface="Calibri"/>
                <a:ea typeface="Calibri"/>
                <a:cs typeface="Calibri"/>
                <a:sym typeface="Calibri"/>
              </a:rPr>
              <a:t>)</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edit the file , and try the apply again</a:t>
            </a:r>
            <a:endParaRPr sz="1800">
              <a:solidFill>
                <a:srgbClr val="FF0000"/>
              </a:solidFill>
              <a:latin typeface="Calibri"/>
              <a:ea typeface="Calibri"/>
              <a:cs typeface="Calibri"/>
              <a:sym typeface="Calibri"/>
            </a:endParaRPr>
          </a:p>
          <a:p>
            <a:pPr indent="0" lvl="0" marL="0" rtl="0" algn="l">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57143"/>
              </a:lnSpc>
              <a:spcBef>
                <a:spcPts val="7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lang="en-US" sz="1100">
                <a:solidFill>
                  <a:srgbClr val="383838"/>
                </a:solidFill>
                <a:latin typeface="Calibri"/>
                <a:ea typeface="Calibri"/>
                <a:cs typeface="Calibri"/>
                <a:sym typeface="Calibri"/>
              </a:rPr>
              <a:t>Ref:- https://kubernetes.io/docs/concepts/overview/object-management-kubectl/declarative-config/</a:t>
            </a:r>
            <a:endParaRPr sz="1100">
              <a:solidFill>
                <a:srgbClr val="383838"/>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14"/>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 (Pods, Deploy, Services)</a:t>
            </a:r>
            <a:endParaRPr b="1" i="0" sz="3600" u="none" cap="none" strike="noStrike">
              <a:solidFill>
                <a:srgbClr val="000000"/>
              </a:solidFill>
              <a:latin typeface="Calibri"/>
              <a:ea typeface="Calibri"/>
              <a:cs typeface="Calibri"/>
              <a:sym typeface="Calibri"/>
            </a:endParaRPr>
          </a:p>
        </p:txBody>
      </p:sp>
      <p:sp>
        <p:nvSpPr>
          <p:cNvPr id="751" name="Google Shape;751;p114"/>
          <p:cNvSpPr txBox="1"/>
          <p:nvPr/>
        </p:nvSpPr>
        <p:spPr>
          <a:xfrm>
            <a:off x="249900" y="1143025"/>
            <a:ext cx="8523600" cy="45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200" u="sng">
                <a:solidFill>
                  <a:schemeClr val="hlink"/>
                </a:solidFill>
                <a:latin typeface="Calibri"/>
                <a:ea typeface="Calibri"/>
                <a:cs typeface="Calibri"/>
                <a:sym typeface="Calibri"/>
                <a:hlinkClick r:id="rId3"/>
              </a:rPr>
              <a:t>https://github.com/abhikbanerjee/Kubernetes_Exercise_Files/blob/master/AWS_pod_deploy_service.md</a:t>
            </a: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p:txBody>
      </p:sp>
      <p:sp>
        <p:nvSpPr>
          <p:cNvPr id="752" name="Google Shape;752;p11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1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help commands</a:t>
            </a:r>
            <a:endParaRPr b="1" i="0" sz="3600" u="none" cap="none" strike="noStrike">
              <a:solidFill>
                <a:srgbClr val="000000"/>
              </a:solidFill>
              <a:latin typeface="Calibri"/>
              <a:ea typeface="Calibri"/>
              <a:cs typeface="Calibri"/>
              <a:sym typeface="Calibri"/>
            </a:endParaRPr>
          </a:p>
        </p:txBody>
      </p:sp>
      <p:sp>
        <p:nvSpPr>
          <p:cNvPr id="758" name="Google Shape;758;p115"/>
          <p:cNvSpPr txBox="1"/>
          <p:nvPr>
            <p:ph idx="1" type="body"/>
          </p:nvPr>
        </p:nvSpPr>
        <p:spPr>
          <a:xfrm>
            <a:off x="457200" y="1905001"/>
            <a:ext cx="6172199"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620"/>
              <a:buFont typeface="Noto Sans Symbols"/>
              <a:buChar char="▪"/>
            </a:pPr>
            <a:r>
              <a:rPr b="1" i="0" lang="en-US" sz="1800" u="none" cap="none" strike="noStrike">
                <a:solidFill>
                  <a:schemeClr val="dk1"/>
                </a:solidFill>
                <a:latin typeface="Calibri"/>
                <a:ea typeface="Calibri"/>
                <a:cs typeface="Calibri"/>
                <a:sym typeface="Calibri"/>
              </a:rPr>
              <a:t>kubectl [command] [TYPE] [NAME] [flags]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620"/>
              <a:buFont typeface="Noto Sans Symbols"/>
              <a:buChar char="▪"/>
            </a:pPr>
            <a:r>
              <a:rPr b="0" i="0" lang="en-US" sz="1800" u="none" cap="none" strike="noStrike">
                <a:solidFill>
                  <a:schemeClr val="dk1"/>
                </a:solidFill>
                <a:latin typeface="Calibri"/>
                <a:ea typeface="Calibri"/>
                <a:cs typeface="Calibri"/>
                <a:sym typeface="Calibri"/>
              </a:rPr>
              <a:t>Very popular commands</a:t>
            </a:r>
            <a:endParaRPr b="1" i="0" sz="3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get</a:t>
            </a:r>
            <a:r>
              <a:rPr b="0" i="0" lang="en-US" sz="1600" u="none" cap="none" strike="noStrike">
                <a:solidFill>
                  <a:schemeClr val="dk1"/>
                </a:solidFill>
                <a:latin typeface="Calibri"/>
                <a:ea typeface="Calibri"/>
                <a:cs typeface="Calibri"/>
                <a:sym typeface="Calibri"/>
              </a:rPr>
              <a:t> - list resources about a target.</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services</a:t>
            </a:r>
            <a:endParaRPr b="0" i="0" sz="24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pods</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describe</a:t>
            </a:r>
            <a:r>
              <a:rPr b="0" i="0" lang="en-US" sz="1600" u="none" cap="none" strike="noStrike">
                <a:solidFill>
                  <a:schemeClr val="dk1"/>
                </a:solidFill>
                <a:latin typeface="Calibri"/>
                <a:ea typeface="Calibri"/>
                <a:cs typeface="Calibri"/>
                <a:sym typeface="Calibri"/>
              </a:rPr>
              <a:t> - show basic information about a resource</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describe pods my-pod</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logs</a:t>
            </a:r>
            <a:r>
              <a:rPr b="0" i="0" lang="en-US" sz="1600" u="none" cap="none" strike="noStrike">
                <a:solidFill>
                  <a:schemeClr val="dk1"/>
                </a:solidFill>
                <a:latin typeface="Calibri"/>
                <a:ea typeface="Calibri"/>
                <a:cs typeface="Calibri"/>
                <a:sym typeface="Calibri"/>
              </a:rPr>
              <a:t> - print the logs from a container in a pod. Extremely useful</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logs my-pod</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Also useful:</a:t>
            </a:r>
            <a:endParaRPr b="0"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exec</a:t>
            </a:r>
            <a:r>
              <a:rPr b="0" i="0" lang="en-US" sz="1600" u="none" cap="none" strike="noStrike">
                <a:solidFill>
                  <a:schemeClr val="dk1"/>
                </a:solidFill>
                <a:latin typeface="Calibri"/>
                <a:ea typeface="Calibri"/>
                <a:cs typeface="Calibri"/>
                <a:sym typeface="Calibri"/>
              </a:rPr>
              <a:t> - execute a command on a container in a pod</a:t>
            </a:r>
            <a:endParaRPr b="1" i="0" sz="28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top </a:t>
            </a:r>
            <a:r>
              <a:rPr b="0" i="0" lang="en-US" sz="1600" u="none" cap="none" strike="noStrike">
                <a:solidFill>
                  <a:schemeClr val="dk1"/>
                </a:solidFill>
                <a:latin typeface="Calibri"/>
                <a:ea typeface="Calibri"/>
                <a:cs typeface="Calibri"/>
                <a:sym typeface="Calibri"/>
              </a:rPr>
              <a:t>– Show metrics for a node</a:t>
            </a:r>
            <a:endParaRPr b="0" i="0" sz="16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59" name="Google Shape;759;p115"/>
          <p:cNvSpPr txBox="1"/>
          <p:nvPr/>
        </p:nvSpPr>
        <p:spPr>
          <a:xfrm>
            <a:off x="628650" y="129539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Most common access point for launching workloads on Kubernetes clusters.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16"/>
          <p:cNvSpPr txBox="1"/>
          <p:nvPr>
            <p:ph type="title"/>
          </p:nvPr>
        </p:nvSpPr>
        <p:spPr>
          <a:xfrm>
            <a:off x="5524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Label</a:t>
            </a:r>
            <a:endParaRPr b="1" i="0" sz="3600" u="none" cap="none" strike="noStrike">
              <a:solidFill>
                <a:srgbClr val="000000"/>
              </a:solidFill>
              <a:latin typeface="Calibri"/>
              <a:ea typeface="Calibri"/>
              <a:cs typeface="Calibri"/>
              <a:sym typeface="Calibri"/>
            </a:endParaRPr>
          </a:p>
        </p:txBody>
      </p:sp>
      <p:sp>
        <p:nvSpPr>
          <p:cNvPr id="765" name="Google Shape;765;p116"/>
          <p:cNvSpPr txBox="1"/>
          <p:nvPr>
            <p:ph idx="1" type="body"/>
          </p:nvPr>
        </p:nvSpPr>
        <p:spPr>
          <a:xfrm>
            <a:off x="457200" y="1905001"/>
            <a:ext cx="4256407"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Designate objects for specific environments such as development, test and production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versions to objects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roles or other arbitrary information to classify objects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added or modified at any time</a:t>
            </a:r>
            <a:endParaRPr b="0"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66" name="Google Shape;766;p116"/>
          <p:cNvSpPr txBox="1"/>
          <p:nvPr/>
        </p:nvSpPr>
        <p:spPr>
          <a:xfrm>
            <a:off x="552450" y="9906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Key/Value pairs that can be attached to objects to enable a variety of use cases.</a:t>
            </a:r>
            <a:endParaRPr b="0" i="0" sz="2200" u="none" cap="none" strike="noStrike">
              <a:solidFill>
                <a:srgbClr val="000000"/>
              </a:solidFill>
              <a:latin typeface="Arial"/>
              <a:ea typeface="Arial"/>
              <a:cs typeface="Arial"/>
              <a:sym typeface="Arial"/>
            </a:endParaRPr>
          </a:p>
        </p:txBody>
      </p:sp>
      <p:pic>
        <p:nvPicPr>
          <p:cNvPr id="767" name="Google Shape;767;p116"/>
          <p:cNvPicPr preferRelativeResize="0"/>
          <p:nvPr/>
        </p:nvPicPr>
        <p:blipFill rotWithShape="1">
          <a:blip r:embed="rId3">
            <a:alphaModFix/>
          </a:blip>
          <a:srcRect b="0" l="0" r="0" t="0"/>
          <a:stretch/>
        </p:blipFill>
        <p:spPr>
          <a:xfrm>
            <a:off x="4800599" y="1828801"/>
            <a:ext cx="3714751" cy="377402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1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pod –l name=&lt;label&gt;</a:t>
            </a:r>
            <a:endParaRPr b="1" i="0" sz="3600" u="none" cap="none" strike="noStrike">
              <a:solidFill>
                <a:srgbClr val="000000"/>
              </a:solidFill>
              <a:latin typeface="Calibri"/>
              <a:ea typeface="Calibri"/>
              <a:cs typeface="Calibri"/>
              <a:sym typeface="Calibri"/>
            </a:endParaRPr>
          </a:p>
        </p:txBody>
      </p:sp>
      <p:sp>
        <p:nvSpPr>
          <p:cNvPr id="773" name="Google Shape;773;p117"/>
          <p:cNvSpPr txBox="1"/>
          <p:nvPr/>
        </p:nvSpPr>
        <p:spPr>
          <a:xfrm>
            <a:off x="332325" y="4072450"/>
            <a:ext cx="8314200" cy="186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Best mechanism to organize Kubernetes objects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labels can be used to provide logical structure</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divide by teams, or by environments, or versions</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annotations and labels have very subtle difference</a:t>
            </a:r>
            <a:endParaRPr b="1" sz="1800">
              <a:solidFill>
                <a:schemeClr val="dk1"/>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create -f helloworld-pod-with-labels.yml </a:t>
            </a:r>
            <a:endParaRPr sz="1800">
              <a:solidFill>
                <a:srgbClr val="FF0000"/>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get po --show-labels</a:t>
            </a:r>
            <a:endParaRPr sz="1800">
              <a:solidFill>
                <a:srgbClr val="FF0000"/>
              </a:solidFill>
            </a:endParaRPr>
          </a:p>
        </p:txBody>
      </p:sp>
      <p:pic>
        <p:nvPicPr>
          <p:cNvPr id="774" name="Google Shape;774;p117"/>
          <p:cNvPicPr preferRelativeResize="0"/>
          <p:nvPr/>
        </p:nvPicPr>
        <p:blipFill rotWithShape="1">
          <a:blip r:embed="rId3">
            <a:alphaModFix/>
          </a:blip>
          <a:srcRect b="0" l="0" r="0" t="0"/>
          <a:stretch/>
        </p:blipFill>
        <p:spPr>
          <a:xfrm>
            <a:off x="0" y="1447800"/>
            <a:ext cx="9144000" cy="2184935"/>
          </a:xfrm>
          <a:prstGeom prst="rect">
            <a:avLst/>
          </a:prstGeom>
          <a:noFill/>
          <a:ln>
            <a:noFill/>
          </a:ln>
        </p:spPr>
      </p:pic>
      <p:sp>
        <p:nvSpPr>
          <p:cNvPr id="775" name="Google Shape;775;p11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18"/>
          <p:cNvSpPr txBox="1"/>
          <p:nvPr>
            <p:ph type="title"/>
          </p:nvPr>
        </p:nvSpPr>
        <p:spPr>
          <a:xfrm>
            <a:off x="628650" y="365126"/>
            <a:ext cx="7886700" cy="746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- 3 (</a:t>
            </a:r>
            <a:r>
              <a:rPr lang="en-US">
                <a:solidFill>
                  <a:schemeClr val="dk1"/>
                </a:solidFill>
              </a:rPr>
              <a:t>Kubernetes Labels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781" name="Google Shape;781;p118"/>
          <p:cNvSpPr txBox="1"/>
          <p:nvPr>
            <p:ph idx="1" type="body"/>
          </p:nvPr>
        </p:nvSpPr>
        <p:spPr>
          <a:xfrm>
            <a:off x="628650" y="1047751"/>
            <a:ext cx="7886700" cy="4114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360"/>
              </a:spcBef>
              <a:spcAft>
                <a:spcPts val="0"/>
              </a:spcAft>
              <a:buClr>
                <a:srgbClr val="000000"/>
              </a:buClr>
              <a:buSzPts val="2200"/>
              <a:buFont typeface="Calibri"/>
              <a:buChar char="-"/>
            </a:pPr>
            <a:r>
              <a:rPr b="0" lang="en-US" sz="2200"/>
              <a:t>Create a series of pods with different labels</a:t>
            </a:r>
            <a:endParaRPr b="0" sz="2200"/>
          </a:p>
          <a:p>
            <a:pPr indent="-368300" lvl="0" marL="457200" marR="0" rtl="0" algn="l">
              <a:lnSpc>
                <a:spcPct val="90000"/>
              </a:lnSpc>
              <a:spcBef>
                <a:spcPts val="0"/>
              </a:spcBef>
              <a:spcAft>
                <a:spcPts val="0"/>
              </a:spcAft>
              <a:buClr>
                <a:srgbClr val="000000"/>
              </a:buClr>
              <a:buSzPts val="2200"/>
              <a:buChar char="-"/>
            </a:pPr>
            <a:r>
              <a:rPr b="0" lang="en-US" sz="2200"/>
              <a:t>Query the pods based on various labels</a:t>
            </a:r>
            <a:endParaRPr b="0" sz="2200"/>
          </a:p>
          <a:p>
            <a:pPr indent="-368300" lvl="0" marL="457200" marR="0" rtl="0" algn="l">
              <a:lnSpc>
                <a:spcPct val="90000"/>
              </a:lnSpc>
              <a:spcBef>
                <a:spcPts val="0"/>
              </a:spcBef>
              <a:spcAft>
                <a:spcPts val="0"/>
              </a:spcAft>
              <a:buClr>
                <a:srgbClr val="000000"/>
              </a:buClr>
              <a:buSzPts val="2200"/>
              <a:buChar char="-"/>
            </a:pPr>
            <a:r>
              <a:rPr b="0" lang="en-US" sz="2200"/>
              <a:t>Delete pods based on certain selectors</a:t>
            </a:r>
            <a:endParaRPr b="0" sz="2200"/>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rPr b="0" lang="en-US" sz="2200" u="sng">
                <a:solidFill>
                  <a:schemeClr val="hlink"/>
                </a:solidFill>
                <a:hlinkClick r:id="rId3"/>
              </a:rPr>
              <a:t>https://github.com/abhikbanerjee/Kubernetes_Exercise_Files/blob/master/AWS_labels_usage.md</a:t>
            </a:r>
            <a:r>
              <a:rPr lang="en-US"/>
              <a:t>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782" name="Google Shape;782;p11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9"/>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Scaling</a:t>
            </a:r>
            <a:endParaRPr b="1" i="0" sz="3600" u="none" cap="none" strike="noStrike">
              <a:solidFill>
                <a:srgbClr val="000000"/>
              </a:solidFill>
              <a:latin typeface="Calibri"/>
              <a:ea typeface="Calibri"/>
              <a:cs typeface="Calibri"/>
              <a:sym typeface="Calibri"/>
            </a:endParaRPr>
          </a:p>
        </p:txBody>
      </p:sp>
      <p:sp>
        <p:nvSpPr>
          <p:cNvPr id="788" name="Google Shape;788;p119"/>
          <p:cNvSpPr txBox="1"/>
          <p:nvPr>
            <p:ph idx="1" type="body"/>
          </p:nvPr>
        </p:nvSpPr>
        <p:spPr>
          <a:xfrm>
            <a:off x="457200" y="1905001"/>
            <a:ext cx="5257800"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Accomplished by adjusting the number of replicas in a deployment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Accommodates both scaling up and scaling down to a minimum of 0</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Traffic is automatically sent to newly created instances through the service load balancer</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to enable rolling updates without downtime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89" name="Google Shape;789;p119"/>
          <p:cNvSpPr txBox="1"/>
          <p:nvPr/>
        </p:nvSpPr>
        <p:spPr>
          <a:xfrm>
            <a:off x="628650" y="1219200"/>
            <a:ext cx="5334178"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Changing the number of resources to meet a desired state</a:t>
            </a:r>
            <a:endParaRPr b="0" i="0" sz="2200" u="none" cap="none" strike="noStrike">
              <a:solidFill>
                <a:srgbClr val="000000"/>
              </a:solidFill>
              <a:latin typeface="Arial"/>
              <a:ea typeface="Arial"/>
              <a:cs typeface="Arial"/>
              <a:sym typeface="Arial"/>
            </a:endParaRPr>
          </a:p>
        </p:txBody>
      </p:sp>
      <p:pic>
        <p:nvPicPr>
          <p:cNvPr id="790" name="Google Shape;790;p119"/>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791" name="Google Shape;791;p119"/>
          <p:cNvPicPr preferRelativeResize="0"/>
          <p:nvPr/>
        </p:nvPicPr>
        <p:blipFill rotWithShape="1">
          <a:blip r:embed="rId4">
            <a:alphaModFix/>
          </a:blip>
          <a:srcRect b="0" l="0" r="0" t="0"/>
          <a:stretch/>
        </p:blipFill>
        <p:spPr>
          <a:xfrm>
            <a:off x="6036460" y="4038599"/>
            <a:ext cx="2485516" cy="2516255"/>
          </a:xfrm>
          <a:prstGeom prst="rect">
            <a:avLst/>
          </a:prstGeom>
          <a:noFill/>
          <a:ln>
            <a:noFill/>
          </a:ln>
        </p:spPr>
      </p:pic>
      <p:sp>
        <p:nvSpPr>
          <p:cNvPr id="792" name="Google Shape;792;p119"/>
          <p:cNvSpPr/>
          <p:nvPr/>
        </p:nvSpPr>
        <p:spPr>
          <a:xfrm>
            <a:off x="7086600" y="3732141"/>
            <a:ext cx="533400" cy="306459"/>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266" name="Google Shape;266;p48"/>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267" name="Google Shape;267;p48"/>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20"/>
          <p:cNvSpPr txBox="1"/>
          <p:nvPr>
            <p:ph type="title"/>
          </p:nvPr>
        </p:nvSpPr>
        <p:spPr>
          <a:xfrm>
            <a:off x="5524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scale deployments/&lt;deployment&gt; --replicas=&lt;new num&gt;</a:t>
            </a:r>
            <a:endParaRPr b="1" i="0" sz="2400" u="none" cap="none" strike="noStrike">
              <a:solidFill>
                <a:srgbClr val="000000"/>
              </a:solidFill>
              <a:latin typeface="Calibri"/>
              <a:ea typeface="Calibri"/>
              <a:cs typeface="Calibri"/>
              <a:sym typeface="Calibri"/>
            </a:endParaRPr>
          </a:p>
          <a:p>
            <a:pPr indent="0" lvl="0" marL="0" rtl="0" algn="l">
              <a:lnSpc>
                <a:spcPct val="157143"/>
              </a:lnSpc>
              <a:spcBef>
                <a:spcPts val="0"/>
              </a:spcBef>
              <a:spcAft>
                <a:spcPts val="800"/>
              </a:spcAft>
              <a:buClr>
                <a:schemeClr val="dk1"/>
              </a:buClr>
              <a:buSzPts val="1100"/>
              <a:buFont typeface="Arial"/>
              <a:buNone/>
            </a:pPr>
            <a:r>
              <a:rPr b="0" lang="en-US" sz="1350">
                <a:solidFill>
                  <a:srgbClr val="FF0000"/>
                </a:solidFill>
                <a:latin typeface="Arial"/>
                <a:ea typeface="Arial"/>
                <a:cs typeface="Arial"/>
                <a:sym typeface="Arial"/>
              </a:rPr>
              <a:t>$ kubectl scale deploy/nginx --replicas=4</a:t>
            </a:r>
            <a:endParaRPr sz="2400">
              <a:solidFill>
                <a:srgbClr val="000000"/>
              </a:solidFill>
            </a:endParaRPr>
          </a:p>
        </p:txBody>
      </p:sp>
      <p:sp>
        <p:nvSpPr>
          <p:cNvPr id="798" name="Google Shape;798;p120"/>
          <p:cNvSpPr txBox="1"/>
          <p:nvPr/>
        </p:nvSpPr>
        <p:spPr>
          <a:xfrm>
            <a:off x="455075" y="3962400"/>
            <a:ext cx="80811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pic>
        <p:nvPicPr>
          <p:cNvPr id="799" name="Google Shape;799;p120"/>
          <p:cNvPicPr preferRelativeResize="0"/>
          <p:nvPr/>
        </p:nvPicPr>
        <p:blipFill rotWithShape="1">
          <a:blip r:embed="rId3">
            <a:alphaModFix/>
          </a:blip>
          <a:srcRect b="0" l="0" r="0" t="0"/>
          <a:stretch/>
        </p:blipFill>
        <p:spPr>
          <a:xfrm>
            <a:off x="387350" y="1524001"/>
            <a:ext cx="8128000" cy="2095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pic>
        <p:nvPicPr>
          <p:cNvPr id="804" name="Google Shape;804;p121"/>
          <p:cNvPicPr preferRelativeResize="0"/>
          <p:nvPr/>
        </p:nvPicPr>
        <p:blipFill rotWithShape="1">
          <a:blip r:embed="rId3">
            <a:alphaModFix/>
          </a:blip>
          <a:srcRect b="0" l="0" r="0" t="0"/>
          <a:stretch/>
        </p:blipFill>
        <p:spPr>
          <a:xfrm>
            <a:off x="472514" y="217715"/>
            <a:ext cx="7957868" cy="559610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22"/>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AutoScaling</a:t>
            </a:r>
            <a:endParaRPr b="1" i="0" sz="3600" u="none" cap="none" strike="noStrike">
              <a:solidFill>
                <a:schemeClr val="dk1"/>
              </a:solidFill>
              <a:latin typeface="Calibri"/>
              <a:ea typeface="Calibri"/>
              <a:cs typeface="Calibri"/>
              <a:sym typeface="Calibri"/>
            </a:endParaRPr>
          </a:p>
        </p:txBody>
      </p:sp>
      <p:sp>
        <p:nvSpPr>
          <p:cNvPr id="810" name="Google Shape;810;p122"/>
          <p:cNvSpPr txBox="1"/>
          <p:nvPr>
            <p:ph idx="1" type="body"/>
          </p:nvPr>
        </p:nvSpPr>
        <p:spPr>
          <a:xfrm>
            <a:off x="481391" y="1384905"/>
            <a:ext cx="7791900" cy="4191000"/>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1850"/>
              <a:buFont typeface="Calibri"/>
              <a:buNone/>
            </a:pPr>
            <a:r>
              <a:rPr b="1" i="0" lang="en-US" sz="1850" u="none" cap="none" strike="noStrike">
                <a:solidFill>
                  <a:schemeClr val="dk1"/>
                </a:solidFill>
                <a:latin typeface="Calibri"/>
                <a:ea typeface="Calibri"/>
                <a:cs typeface="Calibri"/>
                <a:sym typeface="Calibri"/>
              </a:rPr>
              <a:t>HPA – Horizontal Pod Autoscaler:</a:t>
            </a:r>
            <a:endParaRPr/>
          </a:p>
          <a:p>
            <a:pPr indent="0" lvl="0" marL="203200" marR="0" rtl="0" algn="l">
              <a:lnSpc>
                <a:spcPct val="100000"/>
              </a:lnSpc>
              <a:spcBef>
                <a:spcPts val="600"/>
              </a:spcBef>
              <a:spcAft>
                <a:spcPts val="0"/>
              </a:spcAft>
              <a:buClr>
                <a:schemeClr val="dk1"/>
              </a:buClr>
              <a:buSzPts val="1850"/>
              <a:buFont typeface="Calibri"/>
              <a:buNone/>
            </a:pPr>
            <a:r>
              <a:rPr b="0" i="0" lang="en-US" sz="1850" u="none" cap="none" strike="noStrike">
                <a:solidFill>
                  <a:schemeClr val="dk1"/>
                </a:solidFill>
                <a:latin typeface="Calibri"/>
                <a:ea typeface="Calibri"/>
                <a:cs typeface="Calibri"/>
                <a:sym typeface="Calibri"/>
              </a:rPr>
              <a:t>Based on memory and CPU utilization by a pod, autoscaling scales up or down the number of pods</a:t>
            </a:r>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 --min=2 --max=10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nginx-deployment  --max=5 --cpu-percent=80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get hpa</a:t>
            </a:r>
            <a:endParaRPr i="0" sz="1665" u="none" cap="none" strike="noStrike">
              <a:solidFill>
                <a:srgbClr val="FF0000"/>
              </a:solidFill>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850"/>
              <a:buFont typeface="Calibri"/>
              <a:buNone/>
            </a:pPr>
            <a:r>
              <a:rPr lang="en-US" sz="1850"/>
              <a:t>$ </a:t>
            </a:r>
            <a:r>
              <a:rPr b="0" i="0" lang="en-US" sz="1850" u="none" cap="none" strike="noStrike">
                <a:solidFill>
                  <a:schemeClr val="dk1"/>
                </a:solidFill>
                <a:latin typeface="Calibri"/>
                <a:ea typeface="Calibri"/>
                <a:cs typeface="Calibri"/>
                <a:sym typeface="Calibri"/>
              </a:rPr>
              <a:t>kubectl get hpa</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NAME               REFERENCE                     TARGETS         MINPODS   MAXPODS   REPLICAS   AGE</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              Deployment/nginx              &lt;unknown&gt;/80%   1         4         3          12m</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nginx-deployment   Deployment/nginx-deployment   &lt;unknown&gt;/80%   2         5         0          5s</a:t>
            </a:r>
            <a:endParaRPr b="0" i="0" sz="1480" u="none" cap="none" strike="noStrike">
              <a:solidFill>
                <a:schemeClr val="dk1"/>
              </a:solidFill>
              <a:latin typeface="Calibri"/>
              <a:ea typeface="Calibri"/>
              <a:cs typeface="Calibri"/>
              <a:sym typeface="Calibri"/>
            </a:endParaRPr>
          </a:p>
        </p:txBody>
      </p:sp>
      <p:cxnSp>
        <p:nvCxnSpPr>
          <p:cNvPr id="811" name="Google Shape;811;p122"/>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23"/>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Rolling Update</a:t>
            </a:r>
            <a:endParaRPr b="1" i="0" sz="3600" u="none" cap="none" strike="noStrike">
              <a:solidFill>
                <a:srgbClr val="000000"/>
              </a:solidFill>
              <a:latin typeface="Calibri"/>
              <a:ea typeface="Calibri"/>
              <a:cs typeface="Calibri"/>
              <a:sym typeface="Calibri"/>
            </a:endParaRPr>
          </a:p>
        </p:txBody>
      </p:sp>
      <p:sp>
        <p:nvSpPr>
          <p:cNvPr id="817" name="Google Shape;817;p123"/>
          <p:cNvSpPr txBox="1"/>
          <p:nvPr>
            <p:ph idx="1" type="body"/>
          </p:nvPr>
        </p:nvSpPr>
        <p:spPr>
          <a:xfrm>
            <a:off x="457200" y="1705096"/>
            <a:ext cx="8458200" cy="2333504"/>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Used to enable zero downtime updates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Allows greater application update frequency</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also be leveraged to rollback to previous versions</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818" name="Google Shape;818;p123"/>
          <p:cNvSpPr txBox="1"/>
          <p:nvPr/>
        </p:nvSpPr>
        <p:spPr>
          <a:xfrm>
            <a:off x="552450" y="9144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Updates the pods in a serial manner will load balancing traffic to available instances </a:t>
            </a:r>
            <a:endParaRPr b="0" i="0" sz="2200" u="none" cap="none" strike="noStrike">
              <a:solidFill>
                <a:srgbClr val="000000"/>
              </a:solidFill>
              <a:latin typeface="Arial"/>
              <a:ea typeface="Arial"/>
              <a:cs typeface="Arial"/>
              <a:sym typeface="Arial"/>
            </a:endParaRPr>
          </a:p>
        </p:txBody>
      </p:sp>
      <p:pic>
        <p:nvPicPr>
          <p:cNvPr id="819" name="Google Shape;819;p123"/>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820" name="Google Shape;820;p123"/>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821" name="Google Shape;821;p123"/>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822" name="Google Shape;822;p123"/>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823" name="Google Shape;823;p123"/>
          <p:cNvSpPr/>
          <p:nvPr/>
        </p:nvSpPr>
        <p:spPr>
          <a:xfrm>
            <a:off x="1981200" y="4953000"/>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4" name="Google Shape;824;p123"/>
          <p:cNvSpPr/>
          <p:nvPr/>
        </p:nvSpPr>
        <p:spPr>
          <a:xfrm>
            <a:off x="6495006" y="4900551"/>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123"/>
          <p:cNvSpPr/>
          <p:nvPr/>
        </p:nvSpPr>
        <p:spPr>
          <a:xfrm>
            <a:off x="4267200" y="4917374"/>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24"/>
          <p:cNvSpPr txBox="1"/>
          <p:nvPr>
            <p:ph type="title"/>
          </p:nvPr>
        </p:nvSpPr>
        <p:spPr>
          <a:xfrm>
            <a:off x="400050" y="1365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set image &lt;deployment&gt; &lt;new-image&gt;</a:t>
            </a:r>
            <a:endParaRPr b="1" i="0" sz="2400" u="none" cap="none" strike="noStrike">
              <a:solidFill>
                <a:srgbClr val="000000"/>
              </a:solidFill>
              <a:latin typeface="Calibri"/>
              <a:ea typeface="Calibri"/>
              <a:cs typeface="Calibri"/>
              <a:sym typeface="Calibri"/>
            </a:endParaRPr>
          </a:p>
        </p:txBody>
      </p:sp>
      <p:pic>
        <p:nvPicPr>
          <p:cNvPr id="831" name="Google Shape;831;p124"/>
          <p:cNvPicPr preferRelativeResize="0"/>
          <p:nvPr/>
        </p:nvPicPr>
        <p:blipFill rotWithShape="1">
          <a:blip r:embed="rId3">
            <a:alphaModFix/>
          </a:blip>
          <a:srcRect b="0" l="0" r="0" t="0"/>
          <a:stretch/>
        </p:blipFill>
        <p:spPr>
          <a:xfrm>
            <a:off x="0" y="1295400"/>
            <a:ext cx="9144000" cy="3786133"/>
          </a:xfrm>
          <a:prstGeom prst="rect">
            <a:avLst/>
          </a:prstGeom>
          <a:noFill/>
          <a:ln>
            <a:noFill/>
          </a:ln>
        </p:spPr>
      </p:pic>
      <p:sp>
        <p:nvSpPr>
          <p:cNvPr id="832" name="Google Shape;832;p124"/>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Rolling updates can also be undone (see next slide)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2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rollout undo &lt;deployment&gt;</a:t>
            </a:r>
            <a:endParaRPr b="1" i="0" sz="2400" u="none" cap="none" strike="noStrike">
              <a:solidFill>
                <a:srgbClr val="000000"/>
              </a:solidFill>
              <a:latin typeface="Calibri"/>
              <a:ea typeface="Calibri"/>
              <a:cs typeface="Calibri"/>
              <a:sym typeface="Calibri"/>
            </a:endParaRPr>
          </a:p>
        </p:txBody>
      </p:sp>
      <p:pic>
        <p:nvPicPr>
          <p:cNvPr id="838" name="Google Shape;838;p125"/>
          <p:cNvPicPr preferRelativeResize="0"/>
          <p:nvPr/>
        </p:nvPicPr>
        <p:blipFill rotWithShape="1">
          <a:blip r:embed="rId3">
            <a:alphaModFix/>
          </a:blip>
          <a:srcRect b="0" l="0" r="0" t="0"/>
          <a:stretch/>
        </p:blipFill>
        <p:spPr>
          <a:xfrm>
            <a:off x="0" y="1371600"/>
            <a:ext cx="9144000" cy="3776263"/>
          </a:xfrm>
          <a:prstGeom prst="rect">
            <a:avLst/>
          </a:prstGeom>
          <a:noFill/>
          <a:ln>
            <a:noFill/>
          </a:ln>
        </p:spPr>
      </p:pic>
      <p:sp>
        <p:nvSpPr>
          <p:cNvPr id="839" name="Google Shape;839;p125"/>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Rollbacks can also be also enacted with zero-downtime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pic>
        <p:nvPicPr>
          <p:cNvPr id="844" name="Google Shape;844;p126"/>
          <p:cNvPicPr preferRelativeResize="0"/>
          <p:nvPr/>
        </p:nvPicPr>
        <p:blipFill rotWithShape="1">
          <a:blip r:embed="rId3">
            <a:alphaModFix/>
          </a:blip>
          <a:srcRect b="0" l="0" r="0" t="0"/>
          <a:stretch/>
        </p:blipFill>
        <p:spPr>
          <a:xfrm>
            <a:off x="304800" y="106438"/>
            <a:ext cx="8629896" cy="596922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27"/>
          <p:cNvSpPr txBox="1"/>
          <p:nvPr/>
        </p:nvSpPr>
        <p:spPr>
          <a:xfrm>
            <a:off x="457200" y="5176765"/>
            <a:ext cx="8153400" cy="121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1" i="0" lang="en-US" sz="1200" u="none" cap="none" strike="noStrike">
                <a:solidFill>
                  <a:schemeClr val="dk1"/>
                </a:solidFill>
                <a:latin typeface="Arial"/>
                <a:ea typeface="Arial"/>
                <a:cs typeface="Arial"/>
                <a:sym typeface="Arial"/>
              </a:rPr>
              <a:t>Note: </a:t>
            </a:r>
            <a:r>
              <a:rPr b="0" i="0" lang="en-US" sz="1200" u="none" cap="none" strike="noStrike">
                <a:solidFill>
                  <a:schemeClr val="dk1"/>
                </a:solidFill>
                <a:latin typeface="Arial"/>
                <a:ea typeface="Arial"/>
                <a:cs typeface="Arial"/>
                <a:sym typeface="Arial"/>
              </a:rPr>
              <a:t>Rollbacks can also be also enacted with zero-downtime</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status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deployment/nginx --revision=3</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undo deployment/nginx --to-revision &lt;num&gt;</a:t>
            </a:r>
            <a:endParaRPr/>
          </a:p>
        </p:txBody>
      </p:sp>
      <p:pic>
        <p:nvPicPr>
          <p:cNvPr id="850" name="Google Shape;850;p127"/>
          <p:cNvPicPr preferRelativeResize="0"/>
          <p:nvPr/>
        </p:nvPicPr>
        <p:blipFill rotWithShape="1">
          <a:blip r:embed="rId3">
            <a:alphaModFix/>
          </a:blip>
          <a:srcRect b="0" l="0" r="0" t="0"/>
          <a:stretch/>
        </p:blipFill>
        <p:spPr>
          <a:xfrm>
            <a:off x="457200" y="79830"/>
            <a:ext cx="7958200" cy="5105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28"/>
          <p:cNvSpPr txBox="1"/>
          <p:nvPr>
            <p:ph type="title"/>
          </p:nvPr>
        </p:nvSpPr>
        <p:spPr>
          <a:xfrm>
            <a:off x="628650" y="179925"/>
            <a:ext cx="7886700" cy="1115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4 - (scaling, Auto-scaling, roll out)</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856" name="Google Shape;856;p128"/>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For a previously created deployment scale the number of replicas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difference in replicasets, pods , and see with a describe</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 undo and see the changes in replica sets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https://github.com/abhikbanerjee/Kubernetes_Exercise_Files/blob/master/AWS_scaling_roll_out.md</a:t>
            </a:r>
            <a:r>
              <a:rPr b="0" lang="en-US" sz="2200"/>
              <a:t> </a:t>
            </a:r>
            <a:endParaRPr b="0" sz="2200"/>
          </a:p>
        </p:txBody>
      </p:sp>
      <p:sp>
        <p:nvSpPr>
          <p:cNvPr id="857" name="Google Shape;857;p12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29"/>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Edit</a:t>
            </a:r>
            <a:endParaRPr b="1" i="0" sz="3600" u="none" cap="none" strike="noStrike">
              <a:solidFill>
                <a:schemeClr val="dk1"/>
              </a:solidFill>
              <a:latin typeface="Calibri"/>
              <a:ea typeface="Calibri"/>
              <a:cs typeface="Calibri"/>
              <a:sym typeface="Calibri"/>
            </a:endParaRPr>
          </a:p>
        </p:txBody>
      </p:sp>
      <p:sp>
        <p:nvSpPr>
          <p:cNvPr id="863" name="Google Shape;863;p129"/>
          <p:cNvSpPr txBox="1"/>
          <p:nvPr/>
        </p:nvSpPr>
        <p:spPr>
          <a:xfrm>
            <a:off x="628650" y="1295400"/>
            <a:ext cx="7886700" cy="503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Edit the configuration of a running entity </a:t>
            </a:r>
            <a:endParaRPr b="1" i="0" sz="2200" u="none" cap="none" strike="noStrike">
              <a:solidFill>
                <a:schemeClr val="dk1"/>
              </a:solidFill>
              <a:latin typeface="Calibri"/>
              <a:ea typeface="Calibri"/>
              <a:cs typeface="Calibri"/>
              <a:sym typeface="Calibri"/>
            </a:endParaRPr>
          </a:p>
        </p:txBody>
      </p:sp>
      <p:cxnSp>
        <p:nvCxnSpPr>
          <p:cNvPr id="864" name="Google Shape;864;p129"/>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08.04 AM.png" id="865" name="Google Shape;865;p129"/>
          <p:cNvPicPr preferRelativeResize="0"/>
          <p:nvPr/>
        </p:nvPicPr>
        <p:blipFill rotWithShape="1">
          <a:blip r:embed="rId3">
            <a:alphaModFix/>
          </a:blip>
          <a:srcRect b="0" l="0" r="0" t="0"/>
          <a:stretch/>
        </p:blipFill>
        <p:spPr>
          <a:xfrm>
            <a:off x="508604" y="1799167"/>
            <a:ext cx="8222169" cy="2784928"/>
          </a:xfrm>
          <a:prstGeom prst="rect">
            <a:avLst/>
          </a:prstGeom>
          <a:noFill/>
          <a:ln>
            <a:noFill/>
          </a:ln>
        </p:spPr>
      </p:pic>
      <p:sp>
        <p:nvSpPr>
          <p:cNvPr id="866" name="Google Shape;866;p129"/>
          <p:cNvSpPr txBox="1"/>
          <p:nvPr/>
        </p:nvSpPr>
        <p:spPr>
          <a:xfrm>
            <a:off x="552450" y="4648200"/>
            <a:ext cx="8222100" cy="114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chemeClr val="dk1"/>
                </a:solidFill>
                <a:latin typeface="Calibri"/>
                <a:ea typeface="Calibri"/>
                <a:cs typeface="Calibri"/>
                <a:sym typeface="Calibri"/>
              </a:rPr>
              <a:t>How a real world deployment looks like we can do a demo - </a:t>
            </a:r>
            <a:endParaRPr b="1"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b="1" sz="2000">
              <a:solidFill>
                <a:schemeClr val="dk1"/>
              </a:solidFill>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FF0000"/>
                </a:solidFill>
                <a:latin typeface="Calibri"/>
                <a:ea typeface="Calibri"/>
                <a:cs typeface="Calibri"/>
                <a:sym typeface="Calibri"/>
              </a:rPr>
              <a:t>$ kubectl create -f </a:t>
            </a:r>
            <a:r>
              <a:rPr lang="en-US" sz="2200">
                <a:solidFill>
                  <a:srgbClr val="FF0000"/>
                </a:solidFill>
                <a:uFill>
                  <a:noFill/>
                </a:uFill>
                <a:latin typeface="Calibri"/>
                <a:ea typeface="Calibri"/>
                <a:cs typeface="Calibri"/>
                <a:sym typeface="Calibri"/>
                <a:hlinkClick r:id="rId4"/>
              </a:rPr>
              <a:t>guestbook.yaml</a:t>
            </a:r>
            <a:endParaRPr sz="2200">
              <a:solidFill>
                <a:srgbClr val="FF0000"/>
              </a:solidFill>
              <a:latin typeface="Calibri"/>
              <a:ea typeface="Calibri"/>
              <a:cs typeface="Calibri"/>
              <a:sym typeface="Calibri"/>
            </a:endParaRPr>
          </a:p>
        </p:txBody>
      </p:sp>
      <p:sp>
        <p:nvSpPr>
          <p:cNvPr id="867" name="Google Shape;867;p129"/>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273" name="Google Shape;273;p49"/>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30"/>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 Priority</a:t>
            </a:r>
            <a:endParaRPr b="1" i="0" sz="3600" u="none" cap="none" strike="noStrike">
              <a:solidFill>
                <a:schemeClr val="dk1"/>
              </a:solidFill>
              <a:latin typeface="Calibri"/>
              <a:ea typeface="Calibri"/>
              <a:cs typeface="Calibri"/>
              <a:sym typeface="Calibri"/>
            </a:endParaRPr>
          </a:p>
        </p:txBody>
      </p:sp>
      <p:sp>
        <p:nvSpPr>
          <p:cNvPr id="873" name="Google Shape;873;p130"/>
          <p:cNvSpPr txBox="1"/>
          <p:nvPr/>
        </p:nvSpPr>
        <p:spPr>
          <a:xfrm>
            <a:off x="459316" y="1295400"/>
            <a:ext cx="8188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Set the priority for pod scheduling, cannot ask never to kill a pod </a:t>
            </a:r>
            <a:endParaRPr b="1" i="0" sz="2000" u="none" cap="none" strike="noStrike">
              <a:solidFill>
                <a:schemeClr val="dk1"/>
              </a:solidFill>
              <a:latin typeface="Arial"/>
              <a:ea typeface="Arial"/>
              <a:cs typeface="Arial"/>
              <a:sym typeface="Arial"/>
            </a:endParaRPr>
          </a:p>
        </p:txBody>
      </p:sp>
      <p:cxnSp>
        <p:nvCxnSpPr>
          <p:cNvPr id="874" name="Google Shape;874;p130"/>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13.20 AM.png" id="875" name="Google Shape;875;p130"/>
          <p:cNvPicPr preferRelativeResize="0"/>
          <p:nvPr/>
        </p:nvPicPr>
        <p:blipFill rotWithShape="1">
          <a:blip r:embed="rId3">
            <a:alphaModFix/>
          </a:blip>
          <a:srcRect b="0" l="0" r="0" t="0"/>
          <a:stretch/>
        </p:blipFill>
        <p:spPr>
          <a:xfrm>
            <a:off x="0" y="3448352"/>
            <a:ext cx="6483047" cy="2302858"/>
          </a:xfrm>
          <a:prstGeom prst="rect">
            <a:avLst/>
          </a:prstGeom>
          <a:noFill/>
          <a:ln>
            <a:noFill/>
          </a:ln>
        </p:spPr>
      </p:pic>
      <p:pic>
        <p:nvPicPr>
          <p:cNvPr descr="Screen Shot 2018-08-08 at 2.13.13 AM.png" id="876" name="Google Shape;876;p130"/>
          <p:cNvPicPr preferRelativeResize="0"/>
          <p:nvPr/>
        </p:nvPicPr>
        <p:blipFill rotWithShape="1">
          <a:blip r:embed="rId4">
            <a:alphaModFix/>
          </a:blip>
          <a:srcRect b="0" l="0" r="0" t="0"/>
          <a:stretch/>
        </p:blipFill>
        <p:spPr>
          <a:xfrm>
            <a:off x="2818190" y="1724119"/>
            <a:ext cx="6325809" cy="206186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31"/>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Recap From Yesterday</a:t>
            </a:r>
            <a:endParaRPr b="1" i="0" sz="3600" u="none" cap="none" strike="noStrike">
              <a:solidFill>
                <a:srgbClr val="38761D"/>
              </a:solidFill>
              <a:latin typeface="Calibri"/>
              <a:ea typeface="Calibri"/>
              <a:cs typeface="Calibri"/>
              <a:sym typeface="Calibri"/>
            </a:endParaRPr>
          </a:p>
        </p:txBody>
      </p:sp>
      <p:sp>
        <p:nvSpPr>
          <p:cNvPr id="882" name="Google Shape;882;p131"/>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Basics of Docker</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Architecture</a:t>
            </a:r>
            <a:endParaRPr b="0" sz="2200"/>
          </a:p>
          <a:p>
            <a:pPr indent="-368300" lvl="0" marL="457200" marR="0" rtl="0" algn="l">
              <a:lnSpc>
                <a:spcPct val="90000"/>
              </a:lnSpc>
              <a:spcBef>
                <a:spcPts val="0"/>
              </a:spcBef>
              <a:spcAft>
                <a:spcPts val="0"/>
              </a:spcAft>
              <a:buClr>
                <a:srgbClr val="000000"/>
              </a:buClr>
              <a:buSzPts val="2200"/>
              <a:buChar char="-"/>
            </a:pPr>
            <a:r>
              <a:rPr b="0" lang="en-US" sz="2200"/>
              <a:t>Various components of Master, Node</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Pods, Deployments, Services </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Replication Controllers, Replica Sets</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Labels and operators</a:t>
            </a:r>
            <a:endParaRPr b="0" sz="2200"/>
          </a:p>
          <a:p>
            <a:pPr indent="-368300" lvl="0" marL="457200" marR="0" rtl="0" algn="l">
              <a:lnSpc>
                <a:spcPct val="90000"/>
              </a:lnSpc>
              <a:spcBef>
                <a:spcPts val="0"/>
              </a:spcBef>
              <a:spcAft>
                <a:spcPts val="0"/>
              </a:spcAft>
              <a:buClr>
                <a:srgbClr val="000000"/>
              </a:buClr>
              <a:buSzPts val="2200"/>
              <a:buChar char="-"/>
            </a:pPr>
            <a:r>
              <a:rPr b="0" lang="en-US" sz="2200"/>
              <a:t>Scaling up</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Updates</a:t>
            </a:r>
            <a:endParaRPr b="0" sz="2200">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32"/>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Next !!!</a:t>
            </a:r>
            <a:endParaRPr b="1" i="0" sz="3600" u="none" cap="none" strike="noStrike">
              <a:solidFill>
                <a:srgbClr val="38761D"/>
              </a:solidFill>
              <a:latin typeface="Calibri"/>
              <a:ea typeface="Calibri"/>
              <a:cs typeface="Calibri"/>
              <a:sym typeface="Calibri"/>
            </a:endParaRPr>
          </a:p>
        </p:txBody>
      </p:sp>
      <p:sp>
        <p:nvSpPr>
          <p:cNvPr id="888" name="Google Shape;888;p132"/>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Basic Troubleshooting</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Probing</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Volumes, PV, PVC</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Logging</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Jobs, CronJobs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DaemonSets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StatefulSets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Secrets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Namespaces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Configmaps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Security</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Do’s and Don’ts</a:t>
            </a:r>
            <a:endParaRPr b="0" sz="2200">
              <a:solidFill>
                <a:srgbClr val="00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33"/>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a:t>
            </a:r>
            <a:endParaRPr b="1" i="0" sz="3600" u="none" cap="none" strike="noStrike">
              <a:solidFill>
                <a:srgbClr val="000000"/>
              </a:solidFill>
              <a:latin typeface="Calibri"/>
              <a:ea typeface="Calibri"/>
              <a:cs typeface="Calibri"/>
              <a:sym typeface="Calibri"/>
            </a:endParaRPr>
          </a:p>
        </p:txBody>
      </p:sp>
      <p:sp>
        <p:nvSpPr>
          <p:cNvPr id="894" name="Google Shape;894;p133"/>
          <p:cNvSpPr txBox="1"/>
          <p:nvPr>
            <p:ph idx="1" type="body"/>
          </p:nvPr>
        </p:nvSpPr>
        <p:spPr>
          <a:xfrm>
            <a:off x="457200" y="848775"/>
            <a:ext cx="8458200" cy="22224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Describe is your friend , start from deployment,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check for logs of the specific pods using kubectl logs pod_name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kubectl exec -it pod_name /bin/bash -  if there are multiple containers in a single pod, we may need to use -c pod_name (like helloworld)</a:t>
            </a:r>
            <a:endParaRPr i="0" sz="2200" u="none" cap="none" strike="noStrike">
              <a:solidFill>
                <a:schemeClr val="dk1"/>
              </a:solidFill>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pic>
        <p:nvPicPr>
          <p:cNvPr id="895" name="Google Shape;895;p133"/>
          <p:cNvPicPr preferRelativeResize="0"/>
          <p:nvPr/>
        </p:nvPicPr>
        <p:blipFill>
          <a:blip r:embed="rId3">
            <a:alphaModFix/>
          </a:blip>
          <a:stretch>
            <a:fillRect/>
          </a:stretch>
        </p:blipFill>
        <p:spPr>
          <a:xfrm>
            <a:off x="1219200" y="2918775"/>
            <a:ext cx="6829584" cy="317722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34"/>
          <p:cNvSpPr txBox="1"/>
          <p:nvPr>
            <p:ph type="title"/>
          </p:nvPr>
        </p:nvSpPr>
        <p:spPr>
          <a:xfrm>
            <a:off x="628650" y="-920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 - An example</a:t>
            </a:r>
            <a:endParaRPr b="1" i="0" sz="3600" u="none" cap="none" strike="noStrike">
              <a:solidFill>
                <a:srgbClr val="000000"/>
              </a:solidFill>
              <a:latin typeface="Calibri"/>
              <a:ea typeface="Calibri"/>
              <a:cs typeface="Calibri"/>
              <a:sym typeface="Calibri"/>
            </a:endParaRPr>
          </a:p>
        </p:txBody>
      </p:sp>
      <p:sp>
        <p:nvSpPr>
          <p:cNvPr id="901" name="Google Shape;901;p134"/>
          <p:cNvSpPr txBox="1"/>
          <p:nvPr>
            <p:ph idx="1" type="body"/>
          </p:nvPr>
        </p:nvSpPr>
        <p:spPr>
          <a:xfrm>
            <a:off x="457200" y="696375"/>
            <a:ext cx="8458200" cy="4802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600"/>
              </a:spcBef>
              <a:spcAft>
                <a:spcPts val="0"/>
              </a:spcAft>
              <a:buClr>
                <a:srgbClr val="FF0000"/>
              </a:buClr>
              <a:buSzPts val="1800"/>
              <a:buFont typeface="Calibri"/>
              <a:buChar char="-"/>
            </a:pPr>
            <a:r>
              <a:rPr b="0" lang="en-US" sz="1800">
                <a:solidFill>
                  <a:srgbClr val="FF0000"/>
                </a:solidFill>
              </a:rPr>
              <a:t>$ kubectl create -f </a:t>
            </a:r>
            <a:r>
              <a:rPr b="0" lang="en-US" sz="1800" u="sng">
                <a:solidFill>
                  <a:srgbClr val="FF0000"/>
                </a:solidFill>
                <a:hlinkClick r:id="rId3"/>
              </a:rPr>
              <a:t>https://raw.githubusercontent.com/abhikbanerjee/Kubernetes_Exercise_Files/master/helper_yaml_files/Ex_common_debugging/helloworld-with-bad-pod.yaml</a:t>
            </a:r>
            <a:r>
              <a:rPr b="0" lang="en-US" sz="1800">
                <a:solidFill>
                  <a:srgbClr val="FF0000"/>
                </a:solidFill>
              </a:rPr>
              <a:t> </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get po,deploy,svc</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describe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logs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exec -it &lt;pod_name&gt; /bin/bash</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ps -ef</a:t>
            </a:r>
            <a:endParaRPr b="0" sz="1800">
              <a:solidFill>
                <a:srgbClr val="FF0000"/>
              </a:solidFill>
            </a:endParaRPr>
          </a:p>
          <a:p>
            <a:pPr indent="-342900" lvl="0" marL="457200" rtl="0" algn="l">
              <a:spcBef>
                <a:spcPts val="0"/>
              </a:spcBef>
              <a:spcAft>
                <a:spcPts val="0"/>
              </a:spcAft>
              <a:buClr>
                <a:srgbClr val="FF0000"/>
              </a:buClr>
              <a:buSzPts val="1800"/>
              <a:buFont typeface="Calibri"/>
              <a:buChar char="-"/>
            </a:pPr>
            <a:r>
              <a:rPr b="0" lang="en-US" sz="1800">
                <a:solidFill>
                  <a:srgbClr val="FF0000"/>
                </a:solidFill>
              </a:rPr>
              <a:t>$ kubectl exec -it &lt;pod_name&gt; -c helloworld /bin/bash</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a:t>
            </a:r>
            <a:r>
              <a:rPr b="0" lang="en-US" sz="1800">
                <a:solidFill>
                  <a:srgbClr val="FF0000"/>
                </a:solidFill>
              </a:rPr>
              <a:t>kubectl get &lt;pod_name&gt; -o wide, json, yaml  (can use -l option)</a:t>
            </a:r>
            <a:endParaRPr b="0" sz="1800">
              <a:solidFill>
                <a:srgbClr val="FF0000"/>
              </a:solidFill>
            </a:endParaRPr>
          </a:p>
          <a:p>
            <a:pPr indent="0" lvl="0" marL="457200" rtl="0" algn="l">
              <a:lnSpc>
                <a:spcPct val="100000"/>
              </a:lnSpc>
              <a:spcBef>
                <a:spcPts val="0"/>
              </a:spcBef>
              <a:spcAft>
                <a:spcPts val="0"/>
              </a:spcAft>
              <a:buNone/>
            </a:pPr>
            <a:r>
              <a:rPr lang="en-US" sz="1800">
                <a:solidFill>
                  <a:srgbClr val="FF0000"/>
                </a:solidFill>
              </a:rPr>
              <a:t>Use sample_retail_infra.yaml</a:t>
            </a:r>
            <a:endParaRPr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--sort-by=.metadata.name -o wide --all-namespaces</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kubectl get pods -o=jsonpath"{..images}"  -l env=staging  -n cart</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delete pods -n cart --all (delete all the pods in cart namespace, using --all we want to be sure we want to delete everything)</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-n cart -w (watch the deletion process for a while)</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we can add </a:t>
            </a:r>
            <a:r>
              <a:rPr lang="en-US" sz="1800">
                <a:solidFill>
                  <a:srgbClr val="FF0000"/>
                </a:solidFill>
              </a:rPr>
              <a:t>--grace-period=0 --force</a:t>
            </a:r>
            <a:r>
              <a:rPr b="0" lang="en-US" sz="1800">
                <a:solidFill>
                  <a:srgbClr val="FF0000"/>
                </a:solidFill>
              </a:rPr>
              <a:t>  (doesn’t wait for the pod to do the clean up , and force deletes the pods)</a:t>
            </a:r>
            <a:endParaRPr b="0" sz="1800">
              <a:solidFill>
                <a:srgbClr val="FF0000"/>
              </a:solidFill>
            </a:endParaRPr>
          </a:p>
          <a:p>
            <a:pPr indent="0" lvl="0" marL="457200" rtl="0" algn="l">
              <a:lnSpc>
                <a:spcPct val="157143"/>
              </a:lnSpc>
              <a:spcBef>
                <a:spcPts val="0"/>
              </a:spcBef>
              <a:spcAft>
                <a:spcPts val="0"/>
              </a:spcAft>
              <a:buNone/>
            </a:pPr>
            <a:r>
              <a:t/>
            </a:r>
            <a:endParaRPr b="0" sz="1400"/>
          </a:p>
        </p:txBody>
      </p:sp>
      <p:sp>
        <p:nvSpPr>
          <p:cNvPr id="902" name="Google Shape;902;p13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3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Probes</a:t>
            </a:r>
            <a:endParaRPr b="1" i="0" sz="3600" u="none" cap="none" strike="noStrike">
              <a:solidFill>
                <a:srgbClr val="000000"/>
              </a:solidFill>
              <a:latin typeface="Calibri"/>
              <a:ea typeface="Calibri"/>
              <a:cs typeface="Calibri"/>
              <a:sym typeface="Calibri"/>
            </a:endParaRPr>
          </a:p>
        </p:txBody>
      </p:sp>
      <p:sp>
        <p:nvSpPr>
          <p:cNvPr id="908" name="Google Shape;908;p135"/>
          <p:cNvSpPr txBox="1"/>
          <p:nvPr/>
        </p:nvSpPr>
        <p:spPr>
          <a:xfrm>
            <a:off x="628650" y="1143000"/>
            <a:ext cx="7886700" cy="485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rgbClr val="212121"/>
                </a:solidFill>
                <a:latin typeface="Calibri"/>
                <a:ea typeface="Calibri"/>
                <a:cs typeface="Calibri"/>
                <a:sym typeface="Calibri"/>
              </a:rPr>
              <a:t>Kubernetes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a:t>
            </a:r>
            <a:r>
              <a:rPr lang="en-US" sz="2200">
                <a:highlight>
                  <a:srgbClr val="FFFFFF"/>
                </a:highlight>
                <a:uFill>
                  <a:noFill/>
                </a:uFill>
                <a:latin typeface="Calibri"/>
                <a:ea typeface="Calibri"/>
                <a:cs typeface="Calibri"/>
                <a:sym typeface="Calibri"/>
                <a:hlinkClick r:id="rId3"/>
              </a:rPr>
              <a:t>kubelet</a:t>
            </a:r>
            <a:r>
              <a:rPr lang="en-US" sz="2200">
                <a:solidFill>
                  <a:schemeClr val="dk1"/>
                </a:solidFill>
                <a:highlight>
                  <a:srgbClr val="FFFFFF"/>
                </a:highlight>
                <a:latin typeface="Calibri"/>
                <a:ea typeface="Calibri"/>
                <a:cs typeface="Calibri"/>
                <a:sym typeface="Calibri"/>
              </a:rPr>
              <a:t> uses liveness probes and readiness probe to check status of containers. </a:t>
            </a:r>
            <a:endParaRPr sz="2200">
              <a:solidFill>
                <a:schemeClr val="dk1"/>
              </a:solidFill>
              <a:highlight>
                <a:srgbClr val="FFFFFF"/>
              </a:highlight>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212121"/>
                </a:solidFill>
                <a:latin typeface="Calibri"/>
                <a:ea typeface="Calibri"/>
                <a:cs typeface="Calibri"/>
                <a:sym typeface="Calibri"/>
              </a:rPr>
              <a:t>Kubernetes uses 2 different Probes :-</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Liveness</a:t>
            </a:r>
            <a:r>
              <a:rPr b="1" lang="en-US" sz="2200">
                <a:solidFill>
                  <a:srgbClr val="212121"/>
                </a:solidFill>
                <a:latin typeface="Calibri"/>
                <a:ea typeface="Calibri"/>
                <a:cs typeface="Calibri"/>
                <a:sym typeface="Calibri"/>
              </a:rPr>
              <a:t>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uses liveness probes to know when to restart a Container. Liveness probe could catch a deadlock, where an application is running, but unable to make progress. Restarting a Container in such a state can help to make the application more available despite bugs.</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Readiness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kubelet uses readiness probes to know when a Container is ready to start accepting traffic. A Pod is considered ready when all of its Containers are ready. One use of this signal is to control which Pods are used as backends for Services. When a Pod is not ready, it is removed from Service load balancers</a:t>
            </a:r>
            <a:endParaRPr sz="2200">
              <a:solidFill>
                <a:srgbClr val="21212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3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5 - (Liveness and Readiness Probes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14" name="Google Shape;914;p136"/>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learn the concepts of Liveness and Readiness Probes.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example of CrashLoopBackOff</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https://github.com/abhikbanerjee/Kubernetes_Exercise_Files/blob/master/AWS_liveness_readiness_probe.md</a:t>
            </a:r>
            <a:r>
              <a:rPr b="0" lang="en-US" sz="2200"/>
              <a:t> </a:t>
            </a:r>
            <a:endParaRPr b="0" sz="2200"/>
          </a:p>
          <a:p>
            <a:pPr indent="0" lvl="0" marL="45720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915" name="Google Shape;915;p136"/>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37"/>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
        <p:nvSpPr>
          <p:cNvPr id="921" name="Google Shape;921;p137"/>
          <p:cNvSpPr txBox="1"/>
          <p:nvPr/>
        </p:nvSpPr>
        <p:spPr>
          <a:xfrm>
            <a:off x="628650" y="1143000"/>
            <a:ext cx="7886700" cy="485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On-disk files in a container are the simplest place for an application to write </a:t>
            </a:r>
            <a:endParaRPr i="0" sz="22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data, but this approach has drawbacks. The files are lost when the container crashes or stops for any other reason. Furthermore, files within a container are inaccessible to other containers running in the same </a:t>
            </a:r>
            <a:r>
              <a:rPr i="0" lang="en-US" sz="2200" u="sng" cap="none" strike="noStrike">
                <a:solidFill>
                  <a:schemeClr val="hlink"/>
                </a:solidFill>
                <a:latin typeface="Calibri"/>
                <a:ea typeface="Calibri"/>
                <a:cs typeface="Calibri"/>
                <a:sym typeface="Calibri"/>
                <a:hlinkClick r:id="rId3"/>
              </a:rPr>
              <a:t>Pod</a:t>
            </a:r>
            <a:r>
              <a:rPr i="0" lang="en-US" sz="2200" u="none" cap="none" strike="noStrike">
                <a:solidFill>
                  <a:srgbClr val="212121"/>
                </a:solidFill>
                <a:latin typeface="Calibri"/>
                <a:ea typeface="Calibri"/>
                <a:cs typeface="Calibri"/>
                <a:sym typeface="Calibri"/>
              </a:rPr>
              <a:t>. The </a:t>
            </a:r>
            <a:r>
              <a:rPr i="0" lang="en-US" sz="2200" u="sng" cap="none" strike="noStrike">
                <a:solidFill>
                  <a:schemeClr val="hlink"/>
                </a:solidFill>
                <a:latin typeface="Calibri"/>
                <a:ea typeface="Calibri"/>
                <a:cs typeface="Calibri"/>
                <a:sym typeface="Calibri"/>
                <a:hlinkClick r:id="rId4"/>
              </a:rPr>
              <a:t>Kubernetes Volume</a:t>
            </a:r>
            <a:r>
              <a:rPr i="0" lang="en-US" sz="2200" u="none" cap="none" strike="noStrike">
                <a:solidFill>
                  <a:srgbClr val="212121"/>
                </a:solidFill>
                <a:latin typeface="Calibri"/>
                <a:ea typeface="Calibri"/>
                <a:cs typeface="Calibri"/>
                <a:sym typeface="Calibri"/>
              </a:rPr>
              <a:t> abstraction addresses both of these issues.</a:t>
            </a:r>
            <a:endParaRPr i="0" sz="2200" u="none" cap="none" strike="noStrike">
              <a:solidFill>
                <a:srgbClr val="21212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sz="2200">
              <a:solidFill>
                <a:srgbClr val="212121"/>
              </a:solidFill>
              <a:latin typeface="Calibri"/>
              <a:ea typeface="Calibri"/>
              <a:cs typeface="Calibri"/>
              <a:sym typeface="Calibri"/>
            </a:endParaRPr>
          </a:p>
          <a:p>
            <a:pPr indent="-482600" lvl="0" marL="457200" rtl="0" algn="l">
              <a:lnSpc>
                <a:spcPct val="9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A directory accessible to all containers 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Volumes out live containers that run within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May be passed between pods</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Data is preserved across container restarts</a:t>
            </a:r>
            <a:endParaRPr sz="2200">
              <a:solidFill>
                <a:srgbClr val="21212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38"/>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Volumes are based on a wide assortment of underlying storage provides. Every major public cloud (including Azure) has several options for volume storage</a:t>
            </a:r>
            <a:endParaRPr i="0" sz="1800" u="none" cap="none" strike="noStrike">
              <a:solidFill>
                <a:schemeClr val="dk1"/>
              </a:solidFill>
              <a:latin typeface="Calibri"/>
              <a:ea typeface="Calibri"/>
              <a:cs typeface="Calibri"/>
              <a:sym typeface="Calibri"/>
            </a:endParaRPr>
          </a:p>
        </p:txBody>
      </p:sp>
      <p:pic>
        <p:nvPicPr>
          <p:cNvPr id="927" name="Google Shape;927;p138"/>
          <p:cNvPicPr preferRelativeResize="0"/>
          <p:nvPr/>
        </p:nvPicPr>
        <p:blipFill rotWithShape="1">
          <a:blip r:embed="rId3">
            <a:alphaModFix/>
          </a:blip>
          <a:srcRect b="0" l="0" r="0" t="0"/>
          <a:stretch/>
        </p:blipFill>
        <p:spPr>
          <a:xfrm>
            <a:off x="762000" y="1752600"/>
            <a:ext cx="7480300" cy="2336800"/>
          </a:xfrm>
          <a:prstGeom prst="rect">
            <a:avLst/>
          </a:prstGeom>
          <a:noFill/>
          <a:ln>
            <a:noFill/>
          </a:ln>
        </p:spPr>
      </p:pic>
      <p:sp>
        <p:nvSpPr>
          <p:cNvPr id="928" name="Google Shape;928;p138"/>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39"/>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Persistent Volume</a:t>
            </a:r>
            <a:endParaRPr b="1" i="0" sz="3600" u="none" cap="none" strike="noStrike">
              <a:solidFill>
                <a:srgbClr val="000000"/>
              </a:solidFill>
              <a:latin typeface="Calibri"/>
              <a:ea typeface="Calibri"/>
              <a:cs typeface="Calibri"/>
              <a:sym typeface="Calibri"/>
            </a:endParaRPr>
          </a:p>
        </p:txBody>
      </p:sp>
      <p:sp>
        <p:nvSpPr>
          <p:cNvPr id="934" name="Google Shape;934;p139"/>
          <p:cNvSpPr txBox="1"/>
          <p:nvPr>
            <p:ph idx="1" type="body"/>
          </p:nvPr>
        </p:nvSpPr>
        <p:spPr>
          <a:xfrm>
            <a:off x="457200" y="1705096"/>
            <a:ext cx="8058000" cy="2333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Separate </a:t>
            </a:r>
            <a:r>
              <a:rPr b="0" lang="en-US" sz="2000"/>
              <a:t>from</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PersistentVolumeClaim</a:t>
            </a:r>
            <a:r>
              <a:rPr b="0" i="0" lang="en-US" sz="2000" u="none" cap="none" strike="noStrike">
                <a:solidFill>
                  <a:schemeClr val="dk1"/>
                </a:solidFill>
                <a:latin typeface="Calibri"/>
                <a:ea typeface="Calibri"/>
                <a:cs typeface="Calibri"/>
                <a:sym typeface="Calibri"/>
              </a:rPr>
              <a:t>, which is a request for storage.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ahead of time in a static manner for use by a cluster</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dynamically from available, unclaimed resources</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freed and passed from user to user so care should be taken to delete contents when done with use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Critical for Stateful containers</a:t>
            </a:r>
            <a:endParaRPr b="1" i="0" sz="3200" u="none" cap="none" strike="noStrike">
              <a:solidFill>
                <a:schemeClr val="dk1"/>
              </a:solidFill>
              <a:latin typeface="Calibri"/>
              <a:ea typeface="Calibri"/>
              <a:cs typeface="Calibri"/>
              <a:sym typeface="Calibri"/>
            </a:endParaRPr>
          </a:p>
        </p:txBody>
      </p:sp>
      <p:sp>
        <p:nvSpPr>
          <p:cNvPr id="935" name="Google Shape;935;p139"/>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